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60" r:id="rId1"/>
  </p:sldMasterIdLst>
  <p:notesMasterIdLst>
    <p:notesMasterId r:id="rId46"/>
  </p:notesMasterIdLst>
  <p:handoutMasterIdLst>
    <p:handoutMasterId r:id="rId47"/>
  </p:handoutMasterIdLst>
  <p:sldIdLst>
    <p:sldId id="256" r:id="rId2"/>
    <p:sldId id="257" r:id="rId3"/>
    <p:sldId id="259" r:id="rId4"/>
    <p:sldId id="260" r:id="rId5"/>
    <p:sldId id="264" r:id="rId6"/>
    <p:sldId id="261" r:id="rId7"/>
    <p:sldId id="305" r:id="rId8"/>
    <p:sldId id="306" r:id="rId9"/>
    <p:sldId id="307" r:id="rId10"/>
    <p:sldId id="270" r:id="rId11"/>
    <p:sldId id="308" r:id="rId12"/>
    <p:sldId id="266" r:id="rId13"/>
    <p:sldId id="267" r:id="rId14"/>
    <p:sldId id="326" r:id="rId15"/>
    <p:sldId id="327" r:id="rId16"/>
    <p:sldId id="328" r:id="rId17"/>
    <p:sldId id="329" r:id="rId18"/>
    <p:sldId id="330" r:id="rId19"/>
    <p:sldId id="331" r:id="rId20"/>
    <p:sldId id="332" r:id="rId21"/>
    <p:sldId id="271" r:id="rId22"/>
    <p:sldId id="272" r:id="rId23"/>
    <p:sldId id="273" r:id="rId24"/>
    <p:sldId id="275" r:id="rId25"/>
    <p:sldId id="299" r:id="rId26"/>
    <p:sldId id="333" r:id="rId27"/>
    <p:sldId id="279" r:id="rId28"/>
    <p:sldId id="298" r:id="rId29"/>
    <p:sldId id="320" r:id="rId30"/>
    <p:sldId id="321" r:id="rId31"/>
    <p:sldId id="334" r:id="rId32"/>
    <p:sldId id="323" r:id="rId33"/>
    <p:sldId id="322" r:id="rId34"/>
    <p:sldId id="325" r:id="rId35"/>
    <p:sldId id="295" r:id="rId36"/>
    <p:sldId id="288" r:id="rId37"/>
    <p:sldId id="297" r:id="rId38"/>
    <p:sldId id="319" r:id="rId39"/>
    <p:sldId id="304" r:id="rId40"/>
    <p:sldId id="335" r:id="rId41"/>
    <p:sldId id="309" r:id="rId42"/>
    <p:sldId id="294" r:id="rId43"/>
    <p:sldId id="290" r:id="rId44"/>
    <p:sldId id="292" r:id="rId4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00000000-0000-0000-0000-000000000000}" name="Author" initials="A" userId="Author"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3" name="Author" initials="A" lastIdx="0" clrIdx="2"/>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01D49"/>
    <a:srgbClr val="FFFFFF"/>
    <a:srgbClr val="004064"/>
    <a:srgbClr val="0000FF"/>
    <a:srgbClr val="FF66CC"/>
    <a:srgbClr val="66CCFF"/>
    <a:srgbClr val="FFB718"/>
    <a:srgbClr val="FF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5C06A99-C076-4009-86FE-BD2477D4ECE3}" v="1" dt="2023-03-27T12:17:51.628"/>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000" autoAdjust="0"/>
    <p:restoredTop sz="85170" autoAdjust="0"/>
  </p:normalViewPr>
  <p:slideViewPr>
    <p:cSldViewPr snapToGrid="0">
      <p:cViewPr varScale="1">
        <p:scale>
          <a:sx n="73" d="100"/>
          <a:sy n="73" d="100"/>
        </p:scale>
        <p:origin x="1070" y="62"/>
      </p:cViewPr>
      <p:guideLst/>
    </p:cSldViewPr>
  </p:slideViewPr>
  <p:notesTextViewPr>
    <p:cViewPr>
      <p:scale>
        <a:sx n="1" d="1"/>
        <a:sy n="1" d="1"/>
      </p:scale>
      <p:origin x="0" y="0"/>
    </p:cViewPr>
  </p:notesTextViewPr>
  <p:notesViewPr>
    <p:cSldViewPr snapToGrid="0">
      <p:cViewPr varScale="1">
        <p:scale>
          <a:sx n="54" d="100"/>
          <a:sy n="54" d="100"/>
        </p:scale>
        <p:origin x="1962" y="78"/>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handoutMaster" Target="handoutMasters/handoutMaster1.xml"/><Relationship Id="rId50"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microsoft.com/office/2015/10/relationships/revisionInfo" Target="revisionInfo.xml"/><Relationship Id="rId5" Type="http://schemas.openxmlformats.org/officeDocument/2006/relationships/slide" Target="slides/slide4.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commentAuthors" Target="commentAuthors.xml"/><Relationship Id="rId8" Type="http://schemas.openxmlformats.org/officeDocument/2006/relationships/slide" Target="slides/slide7.xml"/><Relationship Id="rId51" Type="http://schemas.openxmlformats.org/officeDocument/2006/relationships/theme" Target="theme/theme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notesMaster" Target="notesMasters/notesMaster1.xml"/><Relationship Id="rId20" Type="http://schemas.openxmlformats.org/officeDocument/2006/relationships/slide" Target="slides/slide19.xml"/><Relationship Id="rId41" Type="http://schemas.openxmlformats.org/officeDocument/2006/relationships/slide" Target="slides/slide40.xml"/><Relationship Id="rId54" Type="http://schemas.microsoft.com/office/2018/10/relationships/authors" Target="author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F7C9EAD-9C97-4968-8655-C68220040D75}" type="doc">
      <dgm:prSet loTypeId="urn:microsoft.com/office/officeart/2005/8/layout/pList2" loCatId="list" qsTypeId="urn:microsoft.com/office/officeart/2005/8/quickstyle/simple1" qsCatId="simple" csTypeId="urn:microsoft.com/office/officeart/2005/8/colors/colorful1" csCatId="colorful" phldr="1"/>
      <dgm:spPr/>
    </dgm:pt>
    <dgm:pt modelId="{0DC38B9B-D812-421A-89C3-295113EA8C46}">
      <dgm:prSet phldrT="[Text]"/>
      <dgm:spPr>
        <a:solidFill>
          <a:srgbClr val="66CCFF"/>
        </a:solidFill>
        <a:ln>
          <a:noFill/>
        </a:ln>
      </dgm:spPr>
      <dgm:t>
        <a:bodyPr/>
        <a:lstStyle/>
        <a:p>
          <a:r>
            <a:rPr lang="en-US" dirty="0"/>
            <a:t> </a:t>
          </a:r>
        </a:p>
      </dgm:t>
    </dgm:pt>
    <dgm:pt modelId="{30A18FB8-D0CD-4004-BBEB-53E4EA7F1920}" type="parTrans" cxnId="{310A3088-51B8-40CC-9BB0-1E2BA85865DE}">
      <dgm:prSet/>
      <dgm:spPr/>
      <dgm:t>
        <a:bodyPr/>
        <a:lstStyle/>
        <a:p>
          <a:endParaRPr lang="en-US"/>
        </a:p>
      </dgm:t>
    </dgm:pt>
    <dgm:pt modelId="{459714E9-9C61-44E0-8958-EA65163E356B}" type="sibTrans" cxnId="{310A3088-51B8-40CC-9BB0-1E2BA85865DE}">
      <dgm:prSet/>
      <dgm:spPr/>
      <dgm:t>
        <a:bodyPr/>
        <a:lstStyle/>
        <a:p>
          <a:endParaRPr lang="en-US"/>
        </a:p>
      </dgm:t>
    </dgm:pt>
    <dgm:pt modelId="{D342D160-367D-46C8-A141-AA860494154A}">
      <dgm:prSet phldrT="[Text]"/>
      <dgm:spPr>
        <a:solidFill>
          <a:srgbClr val="FFB718"/>
        </a:solidFill>
        <a:ln>
          <a:noFill/>
        </a:ln>
      </dgm:spPr>
      <dgm:t>
        <a:bodyPr/>
        <a:lstStyle/>
        <a:p>
          <a:r>
            <a:rPr lang="en-US" dirty="0"/>
            <a:t> </a:t>
          </a:r>
        </a:p>
      </dgm:t>
    </dgm:pt>
    <dgm:pt modelId="{622B1242-2587-443C-9772-98406A70C7B9}" type="parTrans" cxnId="{22281B83-11AF-4EEB-90AB-63CC8B9CAAFA}">
      <dgm:prSet/>
      <dgm:spPr/>
      <dgm:t>
        <a:bodyPr/>
        <a:lstStyle/>
        <a:p>
          <a:endParaRPr lang="en-US"/>
        </a:p>
      </dgm:t>
    </dgm:pt>
    <dgm:pt modelId="{A56B6BCB-3352-4799-B079-6A989F724E39}" type="sibTrans" cxnId="{22281B83-11AF-4EEB-90AB-63CC8B9CAAFA}">
      <dgm:prSet/>
      <dgm:spPr/>
      <dgm:t>
        <a:bodyPr/>
        <a:lstStyle/>
        <a:p>
          <a:endParaRPr lang="en-US"/>
        </a:p>
      </dgm:t>
    </dgm:pt>
    <dgm:pt modelId="{B3B5638A-C1A0-44C8-A7A5-C0EAE81189DD}">
      <dgm:prSet phldrT="[Text]"/>
      <dgm:spPr>
        <a:solidFill>
          <a:srgbClr val="92D050"/>
        </a:solidFill>
        <a:ln>
          <a:noFill/>
        </a:ln>
      </dgm:spPr>
      <dgm:t>
        <a:bodyPr/>
        <a:lstStyle/>
        <a:p>
          <a:endParaRPr lang="en-US" dirty="0"/>
        </a:p>
      </dgm:t>
    </dgm:pt>
    <dgm:pt modelId="{07BD9723-8EEC-487A-AA06-820B03E4C55A}" type="parTrans" cxnId="{A8BAC6FC-46DD-4D80-99BD-B0833DE66DDE}">
      <dgm:prSet/>
      <dgm:spPr/>
      <dgm:t>
        <a:bodyPr/>
        <a:lstStyle/>
        <a:p>
          <a:endParaRPr lang="en-US"/>
        </a:p>
      </dgm:t>
    </dgm:pt>
    <dgm:pt modelId="{DE1E5BF4-9B76-4E48-954E-328166F007BC}" type="sibTrans" cxnId="{A8BAC6FC-46DD-4D80-99BD-B0833DE66DDE}">
      <dgm:prSet/>
      <dgm:spPr/>
      <dgm:t>
        <a:bodyPr/>
        <a:lstStyle/>
        <a:p>
          <a:endParaRPr lang="en-US"/>
        </a:p>
      </dgm:t>
    </dgm:pt>
    <dgm:pt modelId="{872E0BFB-700A-4406-B66E-96D5D08F9A0C}">
      <dgm:prSet phldrT="[Text]"/>
      <dgm:spPr>
        <a:solidFill>
          <a:schemeClr val="bg1">
            <a:lumMod val="85000"/>
          </a:schemeClr>
        </a:solidFill>
        <a:ln>
          <a:noFill/>
        </a:ln>
      </dgm:spPr>
      <dgm:t>
        <a:bodyPr/>
        <a:lstStyle/>
        <a:p>
          <a:endParaRPr lang="en-US" dirty="0"/>
        </a:p>
      </dgm:t>
    </dgm:pt>
    <dgm:pt modelId="{FFB01512-E0AF-4435-8AC2-09BF00D809B6}" type="parTrans" cxnId="{32B8E95C-0F84-4C39-BC53-B8BE359ADDF9}">
      <dgm:prSet/>
      <dgm:spPr/>
      <dgm:t>
        <a:bodyPr/>
        <a:lstStyle/>
        <a:p>
          <a:endParaRPr lang="en-US"/>
        </a:p>
      </dgm:t>
    </dgm:pt>
    <dgm:pt modelId="{2BEB479D-47BC-41ED-916C-B97C8CF8E533}" type="sibTrans" cxnId="{32B8E95C-0F84-4C39-BC53-B8BE359ADDF9}">
      <dgm:prSet/>
      <dgm:spPr/>
      <dgm:t>
        <a:bodyPr/>
        <a:lstStyle/>
        <a:p>
          <a:endParaRPr lang="en-US"/>
        </a:p>
      </dgm:t>
    </dgm:pt>
    <dgm:pt modelId="{028AEE08-E743-4CC1-B837-4D5AD417B398}">
      <dgm:prSet phldrT="[Text]"/>
      <dgm:spPr>
        <a:solidFill>
          <a:srgbClr val="FF6600"/>
        </a:solidFill>
        <a:ln>
          <a:noFill/>
        </a:ln>
      </dgm:spPr>
      <dgm:t>
        <a:bodyPr/>
        <a:lstStyle/>
        <a:p>
          <a:r>
            <a:rPr lang="en-US" dirty="0"/>
            <a:t> </a:t>
          </a:r>
        </a:p>
      </dgm:t>
    </dgm:pt>
    <dgm:pt modelId="{314928C5-79EE-40B9-96A0-26CEC5C7B895}" type="sibTrans" cxnId="{0CE6DEA7-D7BF-43C2-BC2F-549C26301CE8}">
      <dgm:prSet/>
      <dgm:spPr/>
      <dgm:t>
        <a:bodyPr/>
        <a:lstStyle/>
        <a:p>
          <a:endParaRPr lang="en-US"/>
        </a:p>
      </dgm:t>
    </dgm:pt>
    <dgm:pt modelId="{EBFEE2EA-5E9C-4C3A-BF32-D9F9C8BFE319}" type="parTrans" cxnId="{0CE6DEA7-D7BF-43C2-BC2F-549C26301CE8}">
      <dgm:prSet/>
      <dgm:spPr/>
      <dgm:t>
        <a:bodyPr/>
        <a:lstStyle/>
        <a:p>
          <a:endParaRPr lang="en-US"/>
        </a:p>
      </dgm:t>
    </dgm:pt>
    <dgm:pt modelId="{1FEC2866-C2C4-4304-A23D-CD2E0737BB92}" type="pres">
      <dgm:prSet presAssocID="{DF7C9EAD-9C97-4968-8655-C68220040D75}" presName="Name0" presStyleCnt="0">
        <dgm:presLayoutVars>
          <dgm:dir/>
          <dgm:resizeHandles val="exact"/>
        </dgm:presLayoutVars>
      </dgm:prSet>
      <dgm:spPr/>
    </dgm:pt>
    <dgm:pt modelId="{6671DA89-222C-491D-8AB1-1B1E60E3A76C}" type="pres">
      <dgm:prSet presAssocID="{DF7C9EAD-9C97-4968-8655-C68220040D75}" presName="bkgdShp" presStyleLbl="alignAccFollowNode1" presStyleIdx="0" presStyleCnt="1" custScaleY="76404"/>
      <dgm:spPr>
        <a:noFill/>
        <a:ln>
          <a:noFill/>
        </a:ln>
      </dgm:spPr>
    </dgm:pt>
    <dgm:pt modelId="{2A99EF6A-BCA7-4D77-8D02-8D22FD801982}" type="pres">
      <dgm:prSet presAssocID="{DF7C9EAD-9C97-4968-8655-C68220040D75}" presName="linComp" presStyleCnt="0"/>
      <dgm:spPr/>
    </dgm:pt>
    <dgm:pt modelId="{99EF99B8-938B-4368-9DBD-3253355DFCBE}" type="pres">
      <dgm:prSet presAssocID="{0DC38B9B-D812-421A-89C3-295113EA8C46}" presName="compNode" presStyleCnt="0"/>
      <dgm:spPr/>
    </dgm:pt>
    <dgm:pt modelId="{12FFD526-2F3C-4E53-BA68-2660F1AE4D9A}" type="pres">
      <dgm:prSet presAssocID="{0DC38B9B-D812-421A-89C3-295113EA8C46}" presName="node" presStyleLbl="node1" presStyleIdx="0" presStyleCnt="5" custScaleY="114741">
        <dgm:presLayoutVars>
          <dgm:bulletEnabled val="1"/>
        </dgm:presLayoutVars>
      </dgm:prSet>
      <dgm:spPr/>
    </dgm:pt>
    <dgm:pt modelId="{48D3C705-DEAA-4AE3-8153-28E07D292BB8}" type="pres">
      <dgm:prSet presAssocID="{0DC38B9B-D812-421A-89C3-295113EA8C46}" presName="invisiNode" presStyleLbl="node1" presStyleIdx="0" presStyleCnt="5"/>
      <dgm:spPr/>
    </dgm:pt>
    <dgm:pt modelId="{B933A7C3-3203-4363-AB16-A60AC247A0D5}" type="pres">
      <dgm:prSet presAssocID="{0DC38B9B-D812-421A-89C3-295113EA8C46}" presName="imagNode" presStyleLbl="fgImgPlace1" presStyleIdx="0" presStyleCnt="5"/>
      <dgm:spPr>
        <a:solidFill>
          <a:srgbClr val="66CCFF"/>
        </a:solidFill>
        <a:ln>
          <a:noFill/>
        </a:ln>
      </dgm:spPr>
    </dgm:pt>
    <dgm:pt modelId="{0D12A0AE-A803-4E81-B799-36DDFFC25383}" type="pres">
      <dgm:prSet presAssocID="{459714E9-9C61-44E0-8958-EA65163E356B}" presName="sibTrans" presStyleLbl="sibTrans2D1" presStyleIdx="0" presStyleCnt="0"/>
      <dgm:spPr/>
    </dgm:pt>
    <dgm:pt modelId="{FC4F917A-8E0C-4D9E-8D73-AF90F8A5B287}" type="pres">
      <dgm:prSet presAssocID="{D342D160-367D-46C8-A141-AA860494154A}" presName="compNode" presStyleCnt="0"/>
      <dgm:spPr/>
    </dgm:pt>
    <dgm:pt modelId="{ECE9F7A6-E3D2-4787-AFEA-5F912B6A107C}" type="pres">
      <dgm:prSet presAssocID="{D342D160-367D-46C8-A141-AA860494154A}" presName="node" presStyleLbl="node1" presStyleIdx="1" presStyleCnt="5" custScaleY="114741">
        <dgm:presLayoutVars>
          <dgm:bulletEnabled val="1"/>
        </dgm:presLayoutVars>
      </dgm:prSet>
      <dgm:spPr/>
    </dgm:pt>
    <dgm:pt modelId="{6F3DD56A-92A4-49A5-9829-C28B0E9EB98D}" type="pres">
      <dgm:prSet presAssocID="{D342D160-367D-46C8-A141-AA860494154A}" presName="invisiNode" presStyleLbl="node1" presStyleIdx="1" presStyleCnt="5"/>
      <dgm:spPr/>
    </dgm:pt>
    <dgm:pt modelId="{91A9AE54-AABF-489C-B0D8-FF74A42A590C}" type="pres">
      <dgm:prSet presAssocID="{D342D160-367D-46C8-A141-AA860494154A}" presName="imagNode" presStyleLbl="fgImgPlace1" presStyleIdx="1" presStyleCnt="5"/>
      <dgm:spPr>
        <a:solidFill>
          <a:srgbClr val="FFB718"/>
        </a:solidFill>
        <a:ln>
          <a:noFill/>
        </a:ln>
      </dgm:spPr>
    </dgm:pt>
    <dgm:pt modelId="{79381F7C-9F73-4361-A681-ED4931E1D0E5}" type="pres">
      <dgm:prSet presAssocID="{A56B6BCB-3352-4799-B079-6A989F724E39}" presName="sibTrans" presStyleLbl="sibTrans2D1" presStyleIdx="0" presStyleCnt="0"/>
      <dgm:spPr/>
    </dgm:pt>
    <dgm:pt modelId="{0DC79A6B-5A85-4521-B371-C36D92E1FDFE}" type="pres">
      <dgm:prSet presAssocID="{028AEE08-E743-4CC1-B837-4D5AD417B398}" presName="compNode" presStyleCnt="0"/>
      <dgm:spPr/>
    </dgm:pt>
    <dgm:pt modelId="{4274C60F-0A09-4522-A2E1-A27CAD1AF592}" type="pres">
      <dgm:prSet presAssocID="{028AEE08-E743-4CC1-B837-4D5AD417B398}" presName="node" presStyleLbl="node1" presStyleIdx="2" presStyleCnt="5" custScaleY="114741">
        <dgm:presLayoutVars>
          <dgm:bulletEnabled val="1"/>
        </dgm:presLayoutVars>
      </dgm:prSet>
      <dgm:spPr/>
    </dgm:pt>
    <dgm:pt modelId="{8D6F5B9C-F196-49B2-8904-AB061DDAF101}" type="pres">
      <dgm:prSet presAssocID="{028AEE08-E743-4CC1-B837-4D5AD417B398}" presName="invisiNode" presStyleLbl="node1" presStyleIdx="2" presStyleCnt="5"/>
      <dgm:spPr/>
    </dgm:pt>
    <dgm:pt modelId="{6333E988-8271-4CD2-B645-0DEE6C5DA0CC}" type="pres">
      <dgm:prSet presAssocID="{028AEE08-E743-4CC1-B837-4D5AD417B398}" presName="imagNode" presStyleLbl="fgImgPlace1" presStyleIdx="2" presStyleCnt="5"/>
      <dgm:spPr>
        <a:solidFill>
          <a:srgbClr val="FF6600"/>
        </a:solidFill>
        <a:ln>
          <a:noFill/>
        </a:ln>
      </dgm:spPr>
    </dgm:pt>
    <dgm:pt modelId="{CEA61758-EB8D-4198-926B-A4D2AA51426E}" type="pres">
      <dgm:prSet presAssocID="{314928C5-79EE-40B9-96A0-26CEC5C7B895}" presName="sibTrans" presStyleLbl="sibTrans2D1" presStyleIdx="0" presStyleCnt="0"/>
      <dgm:spPr/>
    </dgm:pt>
    <dgm:pt modelId="{583211B9-D3EE-4B26-BE6B-97AF915A582D}" type="pres">
      <dgm:prSet presAssocID="{872E0BFB-700A-4406-B66E-96D5D08F9A0C}" presName="compNode" presStyleCnt="0"/>
      <dgm:spPr/>
    </dgm:pt>
    <dgm:pt modelId="{21CC50FF-3277-4D87-95C9-5E348B1F3543}" type="pres">
      <dgm:prSet presAssocID="{872E0BFB-700A-4406-B66E-96D5D08F9A0C}" presName="node" presStyleLbl="node1" presStyleIdx="3" presStyleCnt="5" custScaleY="114741">
        <dgm:presLayoutVars>
          <dgm:bulletEnabled val="1"/>
        </dgm:presLayoutVars>
      </dgm:prSet>
      <dgm:spPr/>
    </dgm:pt>
    <dgm:pt modelId="{C982AA54-31D8-4321-921C-F0E6A4CB2BF6}" type="pres">
      <dgm:prSet presAssocID="{872E0BFB-700A-4406-B66E-96D5D08F9A0C}" presName="invisiNode" presStyleLbl="node1" presStyleIdx="3" presStyleCnt="5"/>
      <dgm:spPr/>
    </dgm:pt>
    <dgm:pt modelId="{9543CDEC-EFF3-4EDD-B59F-D73AEC7EEE31}" type="pres">
      <dgm:prSet presAssocID="{872E0BFB-700A-4406-B66E-96D5D08F9A0C}" presName="imagNode" presStyleLbl="fgImgPlace1" presStyleIdx="3" presStyleCnt="5"/>
      <dgm:spPr>
        <a:solidFill>
          <a:schemeClr val="bg1">
            <a:lumMod val="85000"/>
          </a:schemeClr>
        </a:solidFill>
        <a:ln>
          <a:noFill/>
        </a:ln>
      </dgm:spPr>
    </dgm:pt>
    <dgm:pt modelId="{3C32170E-E8D1-4156-B3BA-B78148F8DD05}" type="pres">
      <dgm:prSet presAssocID="{2BEB479D-47BC-41ED-916C-B97C8CF8E533}" presName="sibTrans" presStyleLbl="sibTrans2D1" presStyleIdx="0" presStyleCnt="0"/>
      <dgm:spPr/>
    </dgm:pt>
    <dgm:pt modelId="{59A0D9A3-2B52-4D95-A9B2-8C776624E3A2}" type="pres">
      <dgm:prSet presAssocID="{B3B5638A-C1A0-44C8-A7A5-C0EAE81189DD}" presName="compNode" presStyleCnt="0"/>
      <dgm:spPr/>
    </dgm:pt>
    <dgm:pt modelId="{A09B156A-2AB1-414D-B8F0-A8FF390C907F}" type="pres">
      <dgm:prSet presAssocID="{B3B5638A-C1A0-44C8-A7A5-C0EAE81189DD}" presName="node" presStyleLbl="node1" presStyleIdx="4" presStyleCnt="5" custScaleY="114741">
        <dgm:presLayoutVars>
          <dgm:bulletEnabled val="1"/>
        </dgm:presLayoutVars>
      </dgm:prSet>
      <dgm:spPr/>
    </dgm:pt>
    <dgm:pt modelId="{89F9D0FC-2933-42CC-BF3C-4BD5337DB6CF}" type="pres">
      <dgm:prSet presAssocID="{B3B5638A-C1A0-44C8-A7A5-C0EAE81189DD}" presName="invisiNode" presStyleLbl="node1" presStyleIdx="4" presStyleCnt="5"/>
      <dgm:spPr/>
    </dgm:pt>
    <dgm:pt modelId="{6598FAB2-B202-4828-BDFB-E7C6BA32130A}" type="pres">
      <dgm:prSet presAssocID="{B3B5638A-C1A0-44C8-A7A5-C0EAE81189DD}" presName="imagNode" presStyleLbl="fgImgPlace1" presStyleIdx="4" presStyleCnt="5"/>
      <dgm:spPr>
        <a:solidFill>
          <a:srgbClr val="92D050"/>
        </a:solidFill>
        <a:ln>
          <a:noFill/>
        </a:ln>
      </dgm:spPr>
    </dgm:pt>
  </dgm:ptLst>
  <dgm:cxnLst>
    <dgm:cxn modelId="{F6E69D19-8EA2-4775-A25C-2A5F36B06A3E}" type="presOf" srcId="{028AEE08-E743-4CC1-B837-4D5AD417B398}" destId="{4274C60F-0A09-4522-A2E1-A27CAD1AF592}" srcOrd="0" destOrd="0" presId="urn:microsoft.com/office/officeart/2005/8/layout/pList2"/>
    <dgm:cxn modelId="{32B8E95C-0F84-4C39-BC53-B8BE359ADDF9}" srcId="{DF7C9EAD-9C97-4968-8655-C68220040D75}" destId="{872E0BFB-700A-4406-B66E-96D5D08F9A0C}" srcOrd="3" destOrd="0" parTransId="{FFB01512-E0AF-4435-8AC2-09BF00D809B6}" sibTransId="{2BEB479D-47BC-41ED-916C-B97C8CF8E533}"/>
    <dgm:cxn modelId="{FAD9AD5D-6927-448F-B256-4F8C51B1EE6F}" type="presOf" srcId="{B3B5638A-C1A0-44C8-A7A5-C0EAE81189DD}" destId="{A09B156A-2AB1-414D-B8F0-A8FF390C907F}" srcOrd="0" destOrd="0" presId="urn:microsoft.com/office/officeart/2005/8/layout/pList2"/>
    <dgm:cxn modelId="{D8E57561-0935-4B0C-ACB7-AF7A81073338}" type="presOf" srcId="{DF7C9EAD-9C97-4968-8655-C68220040D75}" destId="{1FEC2866-C2C4-4304-A23D-CD2E0737BB92}" srcOrd="0" destOrd="0" presId="urn:microsoft.com/office/officeart/2005/8/layout/pList2"/>
    <dgm:cxn modelId="{86812859-C32F-4662-88A0-889C34E80B47}" type="presOf" srcId="{D342D160-367D-46C8-A141-AA860494154A}" destId="{ECE9F7A6-E3D2-4787-AFEA-5F912B6A107C}" srcOrd="0" destOrd="0" presId="urn:microsoft.com/office/officeart/2005/8/layout/pList2"/>
    <dgm:cxn modelId="{22281B83-11AF-4EEB-90AB-63CC8B9CAAFA}" srcId="{DF7C9EAD-9C97-4968-8655-C68220040D75}" destId="{D342D160-367D-46C8-A141-AA860494154A}" srcOrd="1" destOrd="0" parTransId="{622B1242-2587-443C-9772-98406A70C7B9}" sibTransId="{A56B6BCB-3352-4799-B079-6A989F724E39}"/>
    <dgm:cxn modelId="{310A3088-51B8-40CC-9BB0-1E2BA85865DE}" srcId="{DF7C9EAD-9C97-4968-8655-C68220040D75}" destId="{0DC38B9B-D812-421A-89C3-295113EA8C46}" srcOrd="0" destOrd="0" parTransId="{30A18FB8-D0CD-4004-BBEB-53E4EA7F1920}" sibTransId="{459714E9-9C61-44E0-8958-EA65163E356B}"/>
    <dgm:cxn modelId="{0CE6DEA7-D7BF-43C2-BC2F-549C26301CE8}" srcId="{DF7C9EAD-9C97-4968-8655-C68220040D75}" destId="{028AEE08-E743-4CC1-B837-4D5AD417B398}" srcOrd="2" destOrd="0" parTransId="{EBFEE2EA-5E9C-4C3A-BF32-D9F9C8BFE319}" sibTransId="{314928C5-79EE-40B9-96A0-26CEC5C7B895}"/>
    <dgm:cxn modelId="{51C819AA-C7D2-4C1E-9BE6-A0A653E84826}" type="presOf" srcId="{872E0BFB-700A-4406-B66E-96D5D08F9A0C}" destId="{21CC50FF-3277-4D87-95C9-5E348B1F3543}" srcOrd="0" destOrd="0" presId="urn:microsoft.com/office/officeart/2005/8/layout/pList2"/>
    <dgm:cxn modelId="{7218A3AF-422B-47D9-9CE0-30E9CEB59950}" type="presOf" srcId="{0DC38B9B-D812-421A-89C3-295113EA8C46}" destId="{12FFD526-2F3C-4E53-BA68-2660F1AE4D9A}" srcOrd="0" destOrd="0" presId="urn:microsoft.com/office/officeart/2005/8/layout/pList2"/>
    <dgm:cxn modelId="{B6CE4FC7-7FFD-4094-8C54-1A9124926252}" type="presOf" srcId="{314928C5-79EE-40B9-96A0-26CEC5C7B895}" destId="{CEA61758-EB8D-4198-926B-A4D2AA51426E}" srcOrd="0" destOrd="0" presId="urn:microsoft.com/office/officeart/2005/8/layout/pList2"/>
    <dgm:cxn modelId="{399C2FD8-F41E-40CD-8BAC-8BF091830AD4}" type="presOf" srcId="{2BEB479D-47BC-41ED-916C-B97C8CF8E533}" destId="{3C32170E-E8D1-4156-B3BA-B78148F8DD05}" srcOrd="0" destOrd="0" presId="urn:microsoft.com/office/officeart/2005/8/layout/pList2"/>
    <dgm:cxn modelId="{A0D75AF0-98E2-4645-B9AF-E3E0F4F7A18E}" type="presOf" srcId="{459714E9-9C61-44E0-8958-EA65163E356B}" destId="{0D12A0AE-A803-4E81-B799-36DDFFC25383}" srcOrd="0" destOrd="0" presId="urn:microsoft.com/office/officeart/2005/8/layout/pList2"/>
    <dgm:cxn modelId="{5EBD4AF9-0119-4282-BAB8-70A28D313948}" type="presOf" srcId="{A56B6BCB-3352-4799-B079-6A989F724E39}" destId="{79381F7C-9F73-4361-A681-ED4931E1D0E5}" srcOrd="0" destOrd="0" presId="urn:microsoft.com/office/officeart/2005/8/layout/pList2"/>
    <dgm:cxn modelId="{A8BAC6FC-46DD-4D80-99BD-B0833DE66DDE}" srcId="{DF7C9EAD-9C97-4968-8655-C68220040D75}" destId="{B3B5638A-C1A0-44C8-A7A5-C0EAE81189DD}" srcOrd="4" destOrd="0" parTransId="{07BD9723-8EEC-487A-AA06-820B03E4C55A}" sibTransId="{DE1E5BF4-9B76-4E48-954E-328166F007BC}"/>
    <dgm:cxn modelId="{2335DB44-7018-4BB4-ACE1-2FC4953D590B}" type="presParOf" srcId="{1FEC2866-C2C4-4304-A23D-CD2E0737BB92}" destId="{6671DA89-222C-491D-8AB1-1B1E60E3A76C}" srcOrd="0" destOrd="0" presId="urn:microsoft.com/office/officeart/2005/8/layout/pList2"/>
    <dgm:cxn modelId="{47604CA5-CAC2-4DA2-B9C3-A1DCF5D928B0}" type="presParOf" srcId="{1FEC2866-C2C4-4304-A23D-CD2E0737BB92}" destId="{2A99EF6A-BCA7-4D77-8D02-8D22FD801982}" srcOrd="1" destOrd="0" presId="urn:microsoft.com/office/officeart/2005/8/layout/pList2"/>
    <dgm:cxn modelId="{8E975142-15F4-4FE9-9BE4-CF5E1B6FF9FA}" type="presParOf" srcId="{2A99EF6A-BCA7-4D77-8D02-8D22FD801982}" destId="{99EF99B8-938B-4368-9DBD-3253355DFCBE}" srcOrd="0" destOrd="0" presId="urn:microsoft.com/office/officeart/2005/8/layout/pList2"/>
    <dgm:cxn modelId="{BDB2A602-2D86-46A1-A1B4-6FC551B6A8E8}" type="presParOf" srcId="{99EF99B8-938B-4368-9DBD-3253355DFCBE}" destId="{12FFD526-2F3C-4E53-BA68-2660F1AE4D9A}" srcOrd="0" destOrd="0" presId="urn:microsoft.com/office/officeart/2005/8/layout/pList2"/>
    <dgm:cxn modelId="{C028ED91-0E45-49A0-85ED-391486F36EAC}" type="presParOf" srcId="{99EF99B8-938B-4368-9DBD-3253355DFCBE}" destId="{48D3C705-DEAA-4AE3-8153-28E07D292BB8}" srcOrd="1" destOrd="0" presId="urn:microsoft.com/office/officeart/2005/8/layout/pList2"/>
    <dgm:cxn modelId="{E400D942-102F-4FE6-A473-C47408C8C336}" type="presParOf" srcId="{99EF99B8-938B-4368-9DBD-3253355DFCBE}" destId="{B933A7C3-3203-4363-AB16-A60AC247A0D5}" srcOrd="2" destOrd="0" presId="urn:microsoft.com/office/officeart/2005/8/layout/pList2"/>
    <dgm:cxn modelId="{9FB97767-F8E1-4430-9498-0F7532541844}" type="presParOf" srcId="{2A99EF6A-BCA7-4D77-8D02-8D22FD801982}" destId="{0D12A0AE-A803-4E81-B799-36DDFFC25383}" srcOrd="1" destOrd="0" presId="urn:microsoft.com/office/officeart/2005/8/layout/pList2"/>
    <dgm:cxn modelId="{885DC219-13F4-44AF-8CA4-A6A3671E5142}" type="presParOf" srcId="{2A99EF6A-BCA7-4D77-8D02-8D22FD801982}" destId="{FC4F917A-8E0C-4D9E-8D73-AF90F8A5B287}" srcOrd="2" destOrd="0" presId="urn:microsoft.com/office/officeart/2005/8/layout/pList2"/>
    <dgm:cxn modelId="{B56596E5-39B9-4A5B-AE87-7065C414F052}" type="presParOf" srcId="{FC4F917A-8E0C-4D9E-8D73-AF90F8A5B287}" destId="{ECE9F7A6-E3D2-4787-AFEA-5F912B6A107C}" srcOrd="0" destOrd="0" presId="urn:microsoft.com/office/officeart/2005/8/layout/pList2"/>
    <dgm:cxn modelId="{9B5969B0-4FC9-4D9A-94F2-3C52AB587554}" type="presParOf" srcId="{FC4F917A-8E0C-4D9E-8D73-AF90F8A5B287}" destId="{6F3DD56A-92A4-49A5-9829-C28B0E9EB98D}" srcOrd="1" destOrd="0" presId="urn:microsoft.com/office/officeart/2005/8/layout/pList2"/>
    <dgm:cxn modelId="{A18DA6AE-D727-4514-9445-230963F44508}" type="presParOf" srcId="{FC4F917A-8E0C-4D9E-8D73-AF90F8A5B287}" destId="{91A9AE54-AABF-489C-B0D8-FF74A42A590C}" srcOrd="2" destOrd="0" presId="urn:microsoft.com/office/officeart/2005/8/layout/pList2"/>
    <dgm:cxn modelId="{05636787-8AF4-489B-BD21-C19C945AFC49}" type="presParOf" srcId="{2A99EF6A-BCA7-4D77-8D02-8D22FD801982}" destId="{79381F7C-9F73-4361-A681-ED4931E1D0E5}" srcOrd="3" destOrd="0" presId="urn:microsoft.com/office/officeart/2005/8/layout/pList2"/>
    <dgm:cxn modelId="{EBACB0E6-4178-4517-A38D-B2FC72752969}" type="presParOf" srcId="{2A99EF6A-BCA7-4D77-8D02-8D22FD801982}" destId="{0DC79A6B-5A85-4521-B371-C36D92E1FDFE}" srcOrd="4" destOrd="0" presId="urn:microsoft.com/office/officeart/2005/8/layout/pList2"/>
    <dgm:cxn modelId="{6AF5FE31-CCB5-45F3-81C0-8CB83E16DD21}" type="presParOf" srcId="{0DC79A6B-5A85-4521-B371-C36D92E1FDFE}" destId="{4274C60F-0A09-4522-A2E1-A27CAD1AF592}" srcOrd="0" destOrd="0" presId="urn:microsoft.com/office/officeart/2005/8/layout/pList2"/>
    <dgm:cxn modelId="{81FA7013-B1D2-4ECF-91F0-35B6DAE54E5A}" type="presParOf" srcId="{0DC79A6B-5A85-4521-B371-C36D92E1FDFE}" destId="{8D6F5B9C-F196-49B2-8904-AB061DDAF101}" srcOrd="1" destOrd="0" presId="urn:microsoft.com/office/officeart/2005/8/layout/pList2"/>
    <dgm:cxn modelId="{B81EC667-7BE9-4F0F-A421-1AD0CE9B3472}" type="presParOf" srcId="{0DC79A6B-5A85-4521-B371-C36D92E1FDFE}" destId="{6333E988-8271-4CD2-B645-0DEE6C5DA0CC}" srcOrd="2" destOrd="0" presId="urn:microsoft.com/office/officeart/2005/8/layout/pList2"/>
    <dgm:cxn modelId="{E960F377-9723-408F-BD14-0FA5EBEC26EC}" type="presParOf" srcId="{2A99EF6A-BCA7-4D77-8D02-8D22FD801982}" destId="{CEA61758-EB8D-4198-926B-A4D2AA51426E}" srcOrd="5" destOrd="0" presId="urn:microsoft.com/office/officeart/2005/8/layout/pList2"/>
    <dgm:cxn modelId="{5AF22781-CD0B-4257-BE73-47BCD43187CB}" type="presParOf" srcId="{2A99EF6A-BCA7-4D77-8D02-8D22FD801982}" destId="{583211B9-D3EE-4B26-BE6B-97AF915A582D}" srcOrd="6" destOrd="0" presId="urn:microsoft.com/office/officeart/2005/8/layout/pList2"/>
    <dgm:cxn modelId="{969F6DF7-3139-45EB-A78A-61DA5137B5CB}" type="presParOf" srcId="{583211B9-D3EE-4B26-BE6B-97AF915A582D}" destId="{21CC50FF-3277-4D87-95C9-5E348B1F3543}" srcOrd="0" destOrd="0" presId="urn:microsoft.com/office/officeart/2005/8/layout/pList2"/>
    <dgm:cxn modelId="{39A9A49E-39A3-4DAA-90B9-4B097F61AFA3}" type="presParOf" srcId="{583211B9-D3EE-4B26-BE6B-97AF915A582D}" destId="{C982AA54-31D8-4321-921C-F0E6A4CB2BF6}" srcOrd="1" destOrd="0" presId="urn:microsoft.com/office/officeart/2005/8/layout/pList2"/>
    <dgm:cxn modelId="{297E39BA-B949-4582-B1DE-6364C99A0565}" type="presParOf" srcId="{583211B9-D3EE-4B26-BE6B-97AF915A582D}" destId="{9543CDEC-EFF3-4EDD-B59F-D73AEC7EEE31}" srcOrd="2" destOrd="0" presId="urn:microsoft.com/office/officeart/2005/8/layout/pList2"/>
    <dgm:cxn modelId="{8C50E934-EC73-4236-A1BD-A04A89C11DF3}" type="presParOf" srcId="{2A99EF6A-BCA7-4D77-8D02-8D22FD801982}" destId="{3C32170E-E8D1-4156-B3BA-B78148F8DD05}" srcOrd="7" destOrd="0" presId="urn:microsoft.com/office/officeart/2005/8/layout/pList2"/>
    <dgm:cxn modelId="{0719929C-AF2E-42E2-905D-DE1D676A00F6}" type="presParOf" srcId="{2A99EF6A-BCA7-4D77-8D02-8D22FD801982}" destId="{59A0D9A3-2B52-4D95-A9B2-8C776624E3A2}" srcOrd="8" destOrd="0" presId="urn:microsoft.com/office/officeart/2005/8/layout/pList2"/>
    <dgm:cxn modelId="{4F61C9B1-6DC1-4926-9070-E9455109D3DC}" type="presParOf" srcId="{59A0D9A3-2B52-4D95-A9B2-8C776624E3A2}" destId="{A09B156A-2AB1-414D-B8F0-A8FF390C907F}" srcOrd="0" destOrd="0" presId="urn:microsoft.com/office/officeart/2005/8/layout/pList2"/>
    <dgm:cxn modelId="{7FCC0F3E-7754-4711-B1A8-BC501FF0628F}" type="presParOf" srcId="{59A0D9A3-2B52-4D95-A9B2-8C776624E3A2}" destId="{89F9D0FC-2933-42CC-BF3C-4BD5337DB6CF}" srcOrd="1" destOrd="0" presId="urn:microsoft.com/office/officeart/2005/8/layout/pList2"/>
    <dgm:cxn modelId="{3003A3C9-21A9-4539-BEDE-7BD94D9E0745}" type="presParOf" srcId="{59A0D9A3-2B52-4D95-A9B2-8C776624E3A2}" destId="{6598FAB2-B202-4828-BDFB-E7C6BA32130A}" srcOrd="2" destOrd="0" presId="urn:microsoft.com/office/officeart/2005/8/layout/p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671DA89-222C-491D-8AB1-1B1E60E3A76C}">
      <dsp:nvSpPr>
        <dsp:cNvPr id="0" name=""/>
        <dsp:cNvSpPr/>
      </dsp:nvSpPr>
      <dsp:spPr>
        <a:xfrm>
          <a:off x="0" y="224215"/>
          <a:ext cx="10392228" cy="1452024"/>
        </a:xfrm>
        <a:prstGeom prst="roundRect">
          <a:avLst>
            <a:gd name="adj" fmla="val 10000"/>
          </a:avLst>
        </a:prstGeom>
        <a:noFill/>
        <a:ln w="34925" cap="flat" cmpd="sng" algn="in">
          <a:noFill/>
          <a:prstDash val="solid"/>
        </a:ln>
        <a:effectLst/>
      </dsp:spPr>
      <dsp:style>
        <a:lnRef idx="2">
          <a:scrgbClr r="0" g="0" b="0"/>
        </a:lnRef>
        <a:fillRef idx="1">
          <a:scrgbClr r="0" g="0" b="0"/>
        </a:fillRef>
        <a:effectRef idx="0">
          <a:scrgbClr r="0" g="0" b="0"/>
        </a:effectRef>
        <a:fontRef idx="minor"/>
      </dsp:style>
    </dsp:sp>
    <dsp:sp modelId="{B933A7C3-3203-4363-AB16-A60AC247A0D5}">
      <dsp:nvSpPr>
        <dsp:cNvPr id="0" name=""/>
        <dsp:cNvSpPr/>
      </dsp:nvSpPr>
      <dsp:spPr>
        <a:xfrm>
          <a:off x="315105" y="167793"/>
          <a:ext cx="1807780" cy="1393667"/>
        </a:xfrm>
        <a:prstGeom prst="roundRect">
          <a:avLst>
            <a:gd name="adj" fmla="val 10000"/>
          </a:avLst>
        </a:prstGeom>
        <a:solidFill>
          <a:srgbClr val="66CCFF"/>
        </a:solidFill>
        <a:ln w="34925" cap="flat" cmpd="sng" algn="in">
          <a:noFill/>
          <a:prstDash val="solid"/>
        </a:ln>
        <a:effectLst/>
      </dsp:spPr>
      <dsp:style>
        <a:lnRef idx="2">
          <a:scrgbClr r="0" g="0" b="0"/>
        </a:lnRef>
        <a:fillRef idx="1">
          <a:scrgbClr r="0" g="0" b="0"/>
        </a:fillRef>
        <a:effectRef idx="0">
          <a:scrgbClr r="0" g="0" b="0"/>
        </a:effectRef>
        <a:fontRef idx="minor"/>
      </dsp:style>
    </dsp:sp>
    <dsp:sp modelId="{12FFD526-2F3C-4E53-BA68-2660F1AE4D9A}">
      <dsp:nvSpPr>
        <dsp:cNvPr id="0" name=""/>
        <dsp:cNvSpPr/>
      </dsp:nvSpPr>
      <dsp:spPr>
        <a:xfrm rot="10800000">
          <a:off x="315105" y="1643655"/>
          <a:ext cx="1807780" cy="2665180"/>
        </a:xfrm>
        <a:prstGeom prst="round2SameRect">
          <a:avLst>
            <a:gd name="adj1" fmla="val 10500"/>
            <a:gd name="adj2" fmla="val 0"/>
          </a:avLst>
        </a:prstGeom>
        <a:solidFill>
          <a:srgbClr val="66CCFF"/>
        </a:solidFill>
        <a:ln w="34925" cap="flat" cmpd="sng" algn="in">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62280" tIns="462280" rIns="462280" bIns="462280" numCol="1" spcCol="1270" anchor="t" anchorCtr="0">
          <a:noAutofit/>
        </a:bodyPr>
        <a:lstStyle/>
        <a:p>
          <a:pPr marL="0" lvl="0" indent="0" algn="ctr" defTabSz="2889250">
            <a:lnSpc>
              <a:spcPct val="90000"/>
            </a:lnSpc>
            <a:spcBef>
              <a:spcPct val="0"/>
            </a:spcBef>
            <a:spcAft>
              <a:spcPct val="35000"/>
            </a:spcAft>
            <a:buNone/>
          </a:pPr>
          <a:r>
            <a:rPr lang="en-US" sz="6500" kern="1200" dirty="0"/>
            <a:t> </a:t>
          </a:r>
        </a:p>
      </dsp:txBody>
      <dsp:txXfrm rot="10800000">
        <a:off x="370700" y="1643655"/>
        <a:ext cx="1696590" cy="2609585"/>
      </dsp:txXfrm>
    </dsp:sp>
    <dsp:sp modelId="{91A9AE54-AABF-489C-B0D8-FF74A42A590C}">
      <dsp:nvSpPr>
        <dsp:cNvPr id="0" name=""/>
        <dsp:cNvSpPr/>
      </dsp:nvSpPr>
      <dsp:spPr>
        <a:xfrm>
          <a:off x="2303664" y="167793"/>
          <a:ext cx="1807780" cy="1393667"/>
        </a:xfrm>
        <a:prstGeom prst="roundRect">
          <a:avLst>
            <a:gd name="adj" fmla="val 10000"/>
          </a:avLst>
        </a:prstGeom>
        <a:solidFill>
          <a:srgbClr val="FFB718"/>
        </a:solidFill>
        <a:ln w="34925" cap="flat" cmpd="sng" algn="in">
          <a:noFill/>
          <a:prstDash val="solid"/>
        </a:ln>
        <a:effectLst/>
      </dsp:spPr>
      <dsp:style>
        <a:lnRef idx="2">
          <a:scrgbClr r="0" g="0" b="0"/>
        </a:lnRef>
        <a:fillRef idx="1">
          <a:scrgbClr r="0" g="0" b="0"/>
        </a:fillRef>
        <a:effectRef idx="0">
          <a:scrgbClr r="0" g="0" b="0"/>
        </a:effectRef>
        <a:fontRef idx="minor"/>
      </dsp:style>
    </dsp:sp>
    <dsp:sp modelId="{ECE9F7A6-E3D2-4787-AFEA-5F912B6A107C}">
      <dsp:nvSpPr>
        <dsp:cNvPr id="0" name=""/>
        <dsp:cNvSpPr/>
      </dsp:nvSpPr>
      <dsp:spPr>
        <a:xfrm rot="10800000">
          <a:off x="2303664" y="1643655"/>
          <a:ext cx="1807780" cy="2665180"/>
        </a:xfrm>
        <a:prstGeom prst="round2SameRect">
          <a:avLst>
            <a:gd name="adj1" fmla="val 10500"/>
            <a:gd name="adj2" fmla="val 0"/>
          </a:avLst>
        </a:prstGeom>
        <a:solidFill>
          <a:srgbClr val="FFB718"/>
        </a:solidFill>
        <a:ln w="34925" cap="flat" cmpd="sng" algn="in">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62280" tIns="462280" rIns="462280" bIns="462280" numCol="1" spcCol="1270" anchor="t" anchorCtr="0">
          <a:noAutofit/>
        </a:bodyPr>
        <a:lstStyle/>
        <a:p>
          <a:pPr marL="0" lvl="0" indent="0" algn="ctr" defTabSz="2889250">
            <a:lnSpc>
              <a:spcPct val="90000"/>
            </a:lnSpc>
            <a:spcBef>
              <a:spcPct val="0"/>
            </a:spcBef>
            <a:spcAft>
              <a:spcPct val="35000"/>
            </a:spcAft>
            <a:buNone/>
          </a:pPr>
          <a:r>
            <a:rPr lang="en-US" sz="6500" kern="1200" dirty="0"/>
            <a:t> </a:t>
          </a:r>
        </a:p>
      </dsp:txBody>
      <dsp:txXfrm rot="10800000">
        <a:off x="2359259" y="1643655"/>
        <a:ext cx="1696590" cy="2609585"/>
      </dsp:txXfrm>
    </dsp:sp>
    <dsp:sp modelId="{6333E988-8271-4CD2-B645-0DEE6C5DA0CC}">
      <dsp:nvSpPr>
        <dsp:cNvPr id="0" name=""/>
        <dsp:cNvSpPr/>
      </dsp:nvSpPr>
      <dsp:spPr>
        <a:xfrm>
          <a:off x="4292223" y="167793"/>
          <a:ext cx="1807780" cy="1393667"/>
        </a:xfrm>
        <a:prstGeom prst="roundRect">
          <a:avLst>
            <a:gd name="adj" fmla="val 10000"/>
          </a:avLst>
        </a:prstGeom>
        <a:solidFill>
          <a:srgbClr val="FF6600"/>
        </a:solidFill>
        <a:ln w="34925" cap="flat" cmpd="sng" algn="in">
          <a:noFill/>
          <a:prstDash val="solid"/>
        </a:ln>
        <a:effectLst/>
      </dsp:spPr>
      <dsp:style>
        <a:lnRef idx="2">
          <a:scrgbClr r="0" g="0" b="0"/>
        </a:lnRef>
        <a:fillRef idx="1">
          <a:scrgbClr r="0" g="0" b="0"/>
        </a:fillRef>
        <a:effectRef idx="0">
          <a:scrgbClr r="0" g="0" b="0"/>
        </a:effectRef>
        <a:fontRef idx="minor"/>
      </dsp:style>
    </dsp:sp>
    <dsp:sp modelId="{4274C60F-0A09-4522-A2E1-A27CAD1AF592}">
      <dsp:nvSpPr>
        <dsp:cNvPr id="0" name=""/>
        <dsp:cNvSpPr/>
      </dsp:nvSpPr>
      <dsp:spPr>
        <a:xfrm rot="10800000">
          <a:off x="4292223" y="1643655"/>
          <a:ext cx="1807780" cy="2665180"/>
        </a:xfrm>
        <a:prstGeom prst="round2SameRect">
          <a:avLst>
            <a:gd name="adj1" fmla="val 10500"/>
            <a:gd name="adj2" fmla="val 0"/>
          </a:avLst>
        </a:prstGeom>
        <a:solidFill>
          <a:srgbClr val="FF6600"/>
        </a:solidFill>
        <a:ln w="34925" cap="flat" cmpd="sng" algn="in">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62280" tIns="462280" rIns="462280" bIns="462280" numCol="1" spcCol="1270" anchor="t" anchorCtr="0">
          <a:noAutofit/>
        </a:bodyPr>
        <a:lstStyle/>
        <a:p>
          <a:pPr marL="0" lvl="0" indent="0" algn="ctr" defTabSz="2889250">
            <a:lnSpc>
              <a:spcPct val="90000"/>
            </a:lnSpc>
            <a:spcBef>
              <a:spcPct val="0"/>
            </a:spcBef>
            <a:spcAft>
              <a:spcPct val="35000"/>
            </a:spcAft>
            <a:buNone/>
          </a:pPr>
          <a:r>
            <a:rPr lang="en-US" sz="6500" kern="1200" dirty="0"/>
            <a:t> </a:t>
          </a:r>
        </a:p>
      </dsp:txBody>
      <dsp:txXfrm rot="10800000">
        <a:off x="4347818" y="1643655"/>
        <a:ext cx="1696590" cy="2609585"/>
      </dsp:txXfrm>
    </dsp:sp>
    <dsp:sp modelId="{9543CDEC-EFF3-4EDD-B59F-D73AEC7EEE31}">
      <dsp:nvSpPr>
        <dsp:cNvPr id="0" name=""/>
        <dsp:cNvSpPr/>
      </dsp:nvSpPr>
      <dsp:spPr>
        <a:xfrm>
          <a:off x="6280782" y="167793"/>
          <a:ext cx="1807780" cy="1393667"/>
        </a:xfrm>
        <a:prstGeom prst="roundRect">
          <a:avLst>
            <a:gd name="adj" fmla="val 10000"/>
          </a:avLst>
        </a:prstGeom>
        <a:solidFill>
          <a:schemeClr val="bg1">
            <a:lumMod val="85000"/>
          </a:schemeClr>
        </a:solidFill>
        <a:ln w="34925" cap="flat" cmpd="sng" algn="in">
          <a:noFill/>
          <a:prstDash val="solid"/>
        </a:ln>
        <a:effectLst/>
      </dsp:spPr>
      <dsp:style>
        <a:lnRef idx="2">
          <a:scrgbClr r="0" g="0" b="0"/>
        </a:lnRef>
        <a:fillRef idx="1">
          <a:scrgbClr r="0" g="0" b="0"/>
        </a:fillRef>
        <a:effectRef idx="0">
          <a:scrgbClr r="0" g="0" b="0"/>
        </a:effectRef>
        <a:fontRef idx="minor"/>
      </dsp:style>
    </dsp:sp>
    <dsp:sp modelId="{21CC50FF-3277-4D87-95C9-5E348B1F3543}">
      <dsp:nvSpPr>
        <dsp:cNvPr id="0" name=""/>
        <dsp:cNvSpPr/>
      </dsp:nvSpPr>
      <dsp:spPr>
        <a:xfrm rot="10800000">
          <a:off x="6280782" y="1643655"/>
          <a:ext cx="1807780" cy="2665180"/>
        </a:xfrm>
        <a:prstGeom prst="round2SameRect">
          <a:avLst>
            <a:gd name="adj1" fmla="val 10500"/>
            <a:gd name="adj2" fmla="val 0"/>
          </a:avLst>
        </a:prstGeom>
        <a:solidFill>
          <a:schemeClr val="bg1">
            <a:lumMod val="85000"/>
          </a:schemeClr>
        </a:solidFill>
        <a:ln w="34925" cap="flat" cmpd="sng" algn="in">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62280" tIns="462280" rIns="462280" bIns="462280" numCol="1" spcCol="1270" anchor="t" anchorCtr="0">
          <a:noAutofit/>
        </a:bodyPr>
        <a:lstStyle/>
        <a:p>
          <a:pPr marL="0" lvl="0" indent="0" algn="ctr" defTabSz="2889250">
            <a:lnSpc>
              <a:spcPct val="90000"/>
            </a:lnSpc>
            <a:spcBef>
              <a:spcPct val="0"/>
            </a:spcBef>
            <a:spcAft>
              <a:spcPct val="35000"/>
            </a:spcAft>
            <a:buNone/>
          </a:pPr>
          <a:endParaRPr lang="en-US" sz="6500" kern="1200" dirty="0"/>
        </a:p>
      </dsp:txBody>
      <dsp:txXfrm rot="10800000">
        <a:off x="6336377" y="1643655"/>
        <a:ext cx="1696590" cy="2609585"/>
      </dsp:txXfrm>
    </dsp:sp>
    <dsp:sp modelId="{6598FAB2-B202-4828-BDFB-E7C6BA32130A}">
      <dsp:nvSpPr>
        <dsp:cNvPr id="0" name=""/>
        <dsp:cNvSpPr/>
      </dsp:nvSpPr>
      <dsp:spPr>
        <a:xfrm>
          <a:off x="8269341" y="167793"/>
          <a:ext cx="1807780" cy="1393667"/>
        </a:xfrm>
        <a:prstGeom prst="roundRect">
          <a:avLst>
            <a:gd name="adj" fmla="val 10000"/>
          </a:avLst>
        </a:prstGeom>
        <a:solidFill>
          <a:srgbClr val="92D050"/>
        </a:solidFill>
        <a:ln w="34925" cap="flat" cmpd="sng" algn="in">
          <a:noFill/>
          <a:prstDash val="solid"/>
        </a:ln>
        <a:effectLst/>
      </dsp:spPr>
      <dsp:style>
        <a:lnRef idx="2">
          <a:scrgbClr r="0" g="0" b="0"/>
        </a:lnRef>
        <a:fillRef idx="1">
          <a:scrgbClr r="0" g="0" b="0"/>
        </a:fillRef>
        <a:effectRef idx="0">
          <a:scrgbClr r="0" g="0" b="0"/>
        </a:effectRef>
        <a:fontRef idx="minor"/>
      </dsp:style>
    </dsp:sp>
    <dsp:sp modelId="{A09B156A-2AB1-414D-B8F0-A8FF390C907F}">
      <dsp:nvSpPr>
        <dsp:cNvPr id="0" name=""/>
        <dsp:cNvSpPr/>
      </dsp:nvSpPr>
      <dsp:spPr>
        <a:xfrm rot="10800000">
          <a:off x="8269341" y="1643655"/>
          <a:ext cx="1807780" cy="2665180"/>
        </a:xfrm>
        <a:prstGeom prst="round2SameRect">
          <a:avLst>
            <a:gd name="adj1" fmla="val 10500"/>
            <a:gd name="adj2" fmla="val 0"/>
          </a:avLst>
        </a:prstGeom>
        <a:solidFill>
          <a:srgbClr val="92D050"/>
        </a:solidFill>
        <a:ln w="34925" cap="flat" cmpd="sng" algn="in">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62280" tIns="462280" rIns="462280" bIns="462280" numCol="1" spcCol="1270" anchor="t" anchorCtr="0">
          <a:noAutofit/>
        </a:bodyPr>
        <a:lstStyle/>
        <a:p>
          <a:pPr marL="0" lvl="0" indent="0" algn="ctr" defTabSz="2889250">
            <a:lnSpc>
              <a:spcPct val="90000"/>
            </a:lnSpc>
            <a:spcBef>
              <a:spcPct val="0"/>
            </a:spcBef>
            <a:spcAft>
              <a:spcPct val="35000"/>
            </a:spcAft>
            <a:buNone/>
          </a:pPr>
          <a:endParaRPr lang="en-US" sz="6500" kern="1200" dirty="0"/>
        </a:p>
      </dsp:txBody>
      <dsp:txXfrm rot="10800000">
        <a:off x="8324936" y="1643655"/>
        <a:ext cx="1696590" cy="2609585"/>
      </dsp:txXfrm>
    </dsp:sp>
  </dsp:spTree>
</dsp:drawing>
</file>

<file path=ppt/diagrams/layout1.xml><?xml version="1.0" encoding="utf-8"?>
<dgm:layoutDef xmlns:dgm="http://schemas.openxmlformats.org/drawingml/2006/diagram" xmlns:a="http://schemas.openxmlformats.org/drawingml/2006/main" uniqueId="urn:microsoft.com/office/officeart/2005/8/layout/pList2">
  <dgm:title val=""/>
  <dgm:desc val=""/>
  <dgm:catLst>
    <dgm:cat type="list" pri="11000"/>
    <dgm:cat type="picture" pri="24000"/>
    <dgm:cat type="pictureconvert" pri="24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alg type="composite"/>
    <dgm:shape xmlns:r="http://schemas.openxmlformats.org/officeDocument/2006/relationships" r:blip="">
      <dgm:adjLst/>
    </dgm:shape>
    <dgm:presOf/>
    <dgm:constrLst>
      <dgm:constr type="w" for="ch" forName="bkgdShp" refType="w"/>
      <dgm:constr type="h" for="ch" forName="bkgdShp" refType="h" fact="0.45"/>
      <dgm:constr type="t" for="ch" forName="bkgdShp"/>
      <dgm:constr type="w" for="ch" forName="linComp" refType="w" fact="0.94"/>
      <dgm:constr type="h" for="ch" forName="linComp" refType="h"/>
      <dgm:constr type="ctrX" for="ch" forName="linComp" refType="w" fact="0.5"/>
    </dgm:constrLst>
    <dgm:ruleLst/>
    <dgm:choose name="Name1">
      <dgm:if name="Name2" axis="ch" ptType="node" func="cnt" op="gte" val="1">
        <dgm:layoutNode name="bkgdShp" styleLbl="alignAccFollowNode1">
          <dgm:alg type="sp"/>
          <dgm:shape xmlns:r="http://schemas.openxmlformats.org/officeDocument/2006/relationships" type="roundRect" r:blip="">
            <dgm:adjLst>
              <dgm:adj idx="1" val="0.1"/>
            </dgm:adjLst>
          </dgm:shape>
          <dgm:presOf/>
          <dgm:constrLst/>
          <dgm:ruleLst/>
        </dgm:layoutNode>
        <dgm:layoutNode name="linComp">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ptType="sibTrans" refType="w" refFor="ch" refForName="compNode" fact="0.1"/>
            <dgm:constr type="h" for="ch" ptType="sibTrans" op="equ"/>
            <dgm:constr type="h" for="ch" forName="compNode" op="equ"/>
            <dgm:constr type="primFontSz" for="des" forName="node" op="equ"/>
          </dgm:constrLst>
          <dgm:ruleLst/>
          <dgm:forEach name="nodesForEach" axis="ch" ptType="node">
            <dgm:layoutNode name="compNode">
              <dgm:alg type="composite"/>
              <dgm:shape xmlns:r="http://schemas.openxmlformats.org/officeDocument/2006/relationships" r:blip="">
                <dgm:adjLst/>
              </dgm:shape>
              <dgm:presOf/>
              <dgm:constrLst>
                <dgm:constr type="w" for="ch" forName="node" refType="w"/>
                <dgm:constr type="h" for="ch" forName="node" refType="h" fact="0.55"/>
                <dgm:constr type="b" for="ch" forName="node" refType="h"/>
                <dgm:constr type="w" for="ch" forName="invisiNode" refType="w" fact="0.75"/>
                <dgm:constr type="h" for="ch" forName="invisiNode" refType="h" fact="0.06"/>
                <dgm:constr type="t" for="ch" forName="invisiNode"/>
                <dgm:constr type="w" for="ch" forName="imagNode" refType="w"/>
                <dgm:constr type="h" for="ch" forName="imagNode" refType="h" fact="0.33"/>
                <dgm:constr type="ctrX" for="ch" forName="imagNode" refType="w" fact="0.5"/>
                <dgm:constr type="t" for="ch" forName="imagNode" refType="h" fact="0.06"/>
              </dgm:constrLst>
              <dgm:ruleLst/>
              <dgm:layoutNode name="node" styleLbl="node1">
                <dgm:varLst>
                  <dgm:bulletEnabled val="1"/>
                </dgm:varLst>
                <dgm:alg type="tx">
                  <dgm:param type="txAnchorVert" val="t"/>
                </dgm:alg>
                <dgm:shape xmlns:r="http://schemas.openxmlformats.org/officeDocument/2006/relationships" rot="180" type="round2SameRect" r:blip="">
                  <dgm:adjLst>
                    <dgm:adj idx="1" val="0.105"/>
                  </dgm:adjLst>
                </dgm:shape>
                <dgm:presOf axis="desOrSelf" ptType="node"/>
                <dgm:constrLst>
                  <dgm:constr type="primFontSz" val="65"/>
                </dgm:constrLst>
                <dgm:ruleLst>
                  <dgm:rule type="primFontSz" val="5" fact="NaN" max="NaN"/>
                </dgm:ruleLst>
              </dgm:layoutNode>
              <dgm:layoutNode name="invisiNode">
                <dgm:alg type="sp"/>
                <dgm:shape xmlns:r="http://schemas.openxmlformats.org/officeDocument/2006/relationships" type="roundRect" r:blip="" hideGeom="1">
                  <dgm:adjLst>
                    <dgm:adj idx="1" val="0.1"/>
                  </dgm:adjLst>
                </dgm:shape>
                <dgm:presOf/>
                <dgm:constrLst/>
                <dgm:ruleLst/>
              </dgm:layoutNode>
              <dgm:layoutNode name="imagNode" styleLbl="fgImgPlace1">
                <dgm:alg type="sp"/>
                <dgm:shape xmlns:r="http://schemas.openxmlformats.org/officeDocument/2006/relationships" type="roundRect" r:blip="" zOrderOff="-2" blipPhldr="1">
                  <dgm:adjLst>
                    <dgm:adj idx="1" val="0.1"/>
                  </dgm:adjLst>
                </dgm:shape>
                <dgm:presOf/>
                <dgm:constrLst/>
                <dgm:ruleLst/>
              </dgm:layoutNode>
            </dgm:layoutNode>
            <dgm:forEach name="sibTransForEach"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if>
      <dgm:else name="Name6"/>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4FAA27BF-40D8-4284-BF34-666116CC5DEF}" type="datetimeFigureOut">
              <a:rPr lang="en-US" smtClean="0"/>
              <a:t>3/27/2023</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29BE39A7-69A0-4264-B749-9BD50310F95D}" type="slidenum">
              <a:rPr lang="en-US" smtClean="0"/>
              <a:t>‹#›</a:t>
            </a:fld>
            <a:endParaRPr lang="en-US"/>
          </a:p>
        </p:txBody>
      </p:sp>
    </p:spTree>
    <p:extLst>
      <p:ext uri="{BB962C8B-B14F-4D97-AF65-F5344CB8AC3E}">
        <p14:creationId xmlns:p14="http://schemas.microsoft.com/office/powerpoint/2010/main" val="306949773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4838A77-7129-4B62-B3F2-8273FC3E7FCA}" type="datetimeFigureOut">
              <a:rPr lang="en-US" smtClean="0"/>
              <a:t>3/27/2023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40F4897-6078-4538-85D1-77B3AFD6576E}" type="slidenum">
              <a:rPr lang="en-US" smtClean="0"/>
              <a:t>‹#›</a:t>
            </a:fld>
            <a:endParaRPr lang="en-US"/>
          </a:p>
        </p:txBody>
      </p:sp>
    </p:spTree>
    <p:extLst>
      <p:ext uri="{BB962C8B-B14F-4D97-AF65-F5344CB8AC3E}">
        <p14:creationId xmlns:p14="http://schemas.microsoft.com/office/powerpoint/2010/main" val="280152065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40F4897-6078-4538-85D1-77B3AFD6576E}" type="slidenum">
              <a:rPr lang="en-US" smtClean="0"/>
              <a:t>2</a:t>
            </a:fld>
            <a:endParaRPr lang="en-US"/>
          </a:p>
        </p:txBody>
      </p:sp>
    </p:spTree>
    <p:extLst>
      <p:ext uri="{BB962C8B-B14F-4D97-AF65-F5344CB8AC3E}">
        <p14:creationId xmlns:p14="http://schemas.microsoft.com/office/powerpoint/2010/main" val="238087741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40F4897-6078-4538-85D1-77B3AFD6576E}" type="slidenum">
              <a:rPr lang="en-US" smtClean="0"/>
              <a:t>14</a:t>
            </a:fld>
            <a:endParaRPr lang="en-US"/>
          </a:p>
        </p:txBody>
      </p:sp>
    </p:spTree>
    <p:extLst>
      <p:ext uri="{BB962C8B-B14F-4D97-AF65-F5344CB8AC3E}">
        <p14:creationId xmlns:p14="http://schemas.microsoft.com/office/powerpoint/2010/main" val="49235800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40F4897-6078-4538-85D1-77B3AFD6576E}" type="slidenum">
              <a:rPr lang="en-US" smtClean="0"/>
              <a:t>15</a:t>
            </a:fld>
            <a:endParaRPr lang="en-US"/>
          </a:p>
        </p:txBody>
      </p:sp>
    </p:spTree>
    <p:extLst>
      <p:ext uri="{BB962C8B-B14F-4D97-AF65-F5344CB8AC3E}">
        <p14:creationId xmlns:p14="http://schemas.microsoft.com/office/powerpoint/2010/main" val="181436897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40F4897-6078-4538-85D1-77B3AFD6576E}" type="slidenum">
              <a:rPr lang="en-US" smtClean="0"/>
              <a:t>16</a:t>
            </a:fld>
            <a:endParaRPr lang="en-US"/>
          </a:p>
        </p:txBody>
      </p:sp>
    </p:spTree>
    <p:extLst>
      <p:ext uri="{BB962C8B-B14F-4D97-AF65-F5344CB8AC3E}">
        <p14:creationId xmlns:p14="http://schemas.microsoft.com/office/powerpoint/2010/main" val="21098706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40F4897-6078-4538-85D1-77B3AFD6576E}" type="slidenum">
              <a:rPr lang="en-US" smtClean="0"/>
              <a:t>17</a:t>
            </a:fld>
            <a:endParaRPr lang="en-US"/>
          </a:p>
        </p:txBody>
      </p:sp>
    </p:spTree>
    <p:extLst>
      <p:ext uri="{BB962C8B-B14F-4D97-AF65-F5344CB8AC3E}">
        <p14:creationId xmlns:p14="http://schemas.microsoft.com/office/powerpoint/2010/main" val="211812140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40F4897-6078-4538-85D1-77B3AFD6576E}" type="slidenum">
              <a:rPr lang="en-US" smtClean="0"/>
              <a:t>18</a:t>
            </a:fld>
            <a:endParaRPr lang="en-US"/>
          </a:p>
        </p:txBody>
      </p:sp>
    </p:spTree>
    <p:extLst>
      <p:ext uri="{BB962C8B-B14F-4D97-AF65-F5344CB8AC3E}">
        <p14:creationId xmlns:p14="http://schemas.microsoft.com/office/powerpoint/2010/main" val="42582859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40F4897-6078-4538-85D1-77B3AFD6576E}" type="slidenum">
              <a:rPr lang="en-US" smtClean="0"/>
              <a:t>19</a:t>
            </a:fld>
            <a:endParaRPr lang="en-US"/>
          </a:p>
        </p:txBody>
      </p:sp>
    </p:spTree>
    <p:extLst>
      <p:ext uri="{BB962C8B-B14F-4D97-AF65-F5344CB8AC3E}">
        <p14:creationId xmlns:p14="http://schemas.microsoft.com/office/powerpoint/2010/main" val="204310885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40F4897-6078-4538-85D1-77B3AFD6576E}" type="slidenum">
              <a:rPr lang="en-US" smtClean="0"/>
              <a:t>20</a:t>
            </a:fld>
            <a:endParaRPr lang="en-US"/>
          </a:p>
        </p:txBody>
      </p:sp>
    </p:spTree>
    <p:extLst>
      <p:ext uri="{BB962C8B-B14F-4D97-AF65-F5344CB8AC3E}">
        <p14:creationId xmlns:p14="http://schemas.microsoft.com/office/powerpoint/2010/main" val="154277232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40F4897-6078-4538-85D1-77B3AFD6576E}" type="slidenum">
              <a:rPr lang="en-US" smtClean="0"/>
              <a:t>21</a:t>
            </a:fld>
            <a:endParaRPr lang="en-US"/>
          </a:p>
        </p:txBody>
      </p:sp>
    </p:spTree>
    <p:extLst>
      <p:ext uri="{BB962C8B-B14F-4D97-AF65-F5344CB8AC3E}">
        <p14:creationId xmlns:p14="http://schemas.microsoft.com/office/powerpoint/2010/main" val="303539297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defTabSz="931774" fontAlgn="base">
              <a:spcBef>
                <a:spcPct val="0"/>
              </a:spcBef>
              <a:spcAft>
                <a:spcPct val="0"/>
              </a:spcAft>
              <a:defRPr/>
            </a:pPr>
            <a:fld id="{9F882943-4E5B-5347-9239-EAE21559976D}" type="slidenum">
              <a:rPr lang="en-US" altLang="en-US">
                <a:solidFill>
                  <a:prstClr val="black"/>
                </a:solidFill>
                <a:latin typeface="Calibri" panose="020F0502020204030204" pitchFamily="34" charset="0"/>
              </a:rPr>
              <a:pPr defTabSz="931774" fontAlgn="base">
                <a:spcBef>
                  <a:spcPct val="0"/>
                </a:spcBef>
                <a:spcAft>
                  <a:spcPct val="0"/>
                </a:spcAft>
                <a:defRPr/>
              </a:pPr>
              <a:t>28</a:t>
            </a:fld>
            <a:endParaRPr lang="en-US" altLang="en-US">
              <a:solidFill>
                <a:prstClr val="black"/>
              </a:solidFill>
              <a:latin typeface="Calibri" panose="020F0502020204030204" pitchFamily="34" charset="0"/>
            </a:endParaRPr>
          </a:p>
        </p:txBody>
      </p:sp>
    </p:spTree>
    <p:extLst>
      <p:ext uri="{BB962C8B-B14F-4D97-AF65-F5344CB8AC3E}">
        <p14:creationId xmlns:p14="http://schemas.microsoft.com/office/powerpoint/2010/main" val="276130653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40F4897-6078-4538-85D1-77B3AFD6576E}" type="slidenum">
              <a:rPr lang="en-US" smtClean="0"/>
              <a:t>29</a:t>
            </a:fld>
            <a:endParaRPr lang="en-US"/>
          </a:p>
        </p:txBody>
      </p:sp>
    </p:spTree>
    <p:extLst>
      <p:ext uri="{BB962C8B-B14F-4D97-AF65-F5344CB8AC3E}">
        <p14:creationId xmlns:p14="http://schemas.microsoft.com/office/powerpoint/2010/main" val="797321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31B5F83-8112-46FB-97A2-D0AF9A589CA9}" type="slidenum">
              <a:rPr lang="en-US" smtClean="0"/>
              <a:t>3</a:t>
            </a:fld>
            <a:endParaRPr lang="en-US" dirty="0"/>
          </a:p>
        </p:txBody>
      </p:sp>
    </p:spTree>
    <p:extLst>
      <p:ext uri="{BB962C8B-B14F-4D97-AF65-F5344CB8AC3E}">
        <p14:creationId xmlns:p14="http://schemas.microsoft.com/office/powerpoint/2010/main" val="250064381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40F4897-6078-4538-85D1-77B3AFD6576E}" type="slidenum">
              <a:rPr lang="en-US" smtClean="0"/>
              <a:t>30</a:t>
            </a:fld>
            <a:endParaRPr lang="en-US"/>
          </a:p>
        </p:txBody>
      </p:sp>
    </p:spTree>
    <p:extLst>
      <p:ext uri="{BB962C8B-B14F-4D97-AF65-F5344CB8AC3E}">
        <p14:creationId xmlns:p14="http://schemas.microsoft.com/office/powerpoint/2010/main" val="124185740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1EF7CAE-FCB6-41C1-AF80-2469D955A045}"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38</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86843386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31B5F83-8112-46FB-97A2-D0AF9A589CA9}" type="slidenum">
              <a:rPr lang="en-US" smtClean="0"/>
              <a:t>39</a:t>
            </a:fld>
            <a:endParaRPr lang="en-US" dirty="0"/>
          </a:p>
        </p:txBody>
      </p:sp>
    </p:spTree>
    <p:extLst>
      <p:ext uri="{BB962C8B-B14F-4D97-AF65-F5344CB8AC3E}">
        <p14:creationId xmlns:p14="http://schemas.microsoft.com/office/powerpoint/2010/main" val="90074840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40F4897-6078-4538-85D1-77B3AFD6576E}" type="slidenum">
              <a:rPr lang="en-US" smtClean="0"/>
              <a:t>41</a:t>
            </a:fld>
            <a:endParaRPr lang="en-US"/>
          </a:p>
        </p:txBody>
      </p:sp>
    </p:spTree>
    <p:extLst>
      <p:ext uri="{BB962C8B-B14F-4D97-AF65-F5344CB8AC3E}">
        <p14:creationId xmlns:p14="http://schemas.microsoft.com/office/powerpoint/2010/main" val="187370851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40F4897-6078-4538-85D1-77B3AFD6576E}" type="slidenum">
              <a:rPr lang="en-US" smtClean="0"/>
              <a:t>42</a:t>
            </a:fld>
            <a:endParaRPr lang="en-US"/>
          </a:p>
        </p:txBody>
      </p:sp>
    </p:spTree>
    <p:extLst>
      <p:ext uri="{BB962C8B-B14F-4D97-AF65-F5344CB8AC3E}">
        <p14:creationId xmlns:p14="http://schemas.microsoft.com/office/powerpoint/2010/main" val="34312687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40F4897-6078-4538-85D1-77B3AFD6576E}" type="slidenum">
              <a:rPr lang="en-US" smtClean="0"/>
              <a:t>43</a:t>
            </a:fld>
            <a:endParaRPr lang="en-US"/>
          </a:p>
        </p:txBody>
      </p:sp>
    </p:spTree>
    <p:extLst>
      <p:ext uri="{BB962C8B-B14F-4D97-AF65-F5344CB8AC3E}">
        <p14:creationId xmlns:p14="http://schemas.microsoft.com/office/powerpoint/2010/main" val="426490663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40F4897-6078-4538-85D1-77B3AFD6576E}" type="slidenum">
              <a:rPr lang="en-US" smtClean="0"/>
              <a:t>44</a:t>
            </a:fld>
            <a:endParaRPr lang="en-US"/>
          </a:p>
        </p:txBody>
      </p:sp>
    </p:spTree>
    <p:extLst>
      <p:ext uri="{BB962C8B-B14F-4D97-AF65-F5344CB8AC3E}">
        <p14:creationId xmlns:p14="http://schemas.microsoft.com/office/powerpoint/2010/main" val="162794996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1EF7CAE-FCB6-41C1-AF80-2469D955A045}" type="slidenum">
              <a:rPr lang="en-US" smtClean="0"/>
              <a:t>7</a:t>
            </a:fld>
            <a:endParaRPr lang="en-US"/>
          </a:p>
        </p:txBody>
      </p:sp>
    </p:spTree>
    <p:extLst>
      <p:ext uri="{BB962C8B-B14F-4D97-AF65-F5344CB8AC3E}">
        <p14:creationId xmlns:p14="http://schemas.microsoft.com/office/powerpoint/2010/main" val="323397325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31B5F83-8112-46FB-97A2-D0AF9A589CA9}" type="slidenum">
              <a:rPr lang="en-US" smtClean="0"/>
              <a:t>8</a:t>
            </a:fld>
            <a:endParaRPr lang="en-US" dirty="0"/>
          </a:p>
        </p:txBody>
      </p:sp>
    </p:spTree>
    <p:extLst>
      <p:ext uri="{BB962C8B-B14F-4D97-AF65-F5344CB8AC3E}">
        <p14:creationId xmlns:p14="http://schemas.microsoft.com/office/powerpoint/2010/main" val="215045371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31B5F83-8112-46FB-97A2-D0AF9A589CA9}"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9</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0782243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40F4897-6078-4538-85D1-77B3AFD6576E}" type="slidenum">
              <a:rPr lang="en-US" smtClean="0"/>
              <a:t>10</a:t>
            </a:fld>
            <a:endParaRPr lang="en-US"/>
          </a:p>
        </p:txBody>
      </p:sp>
    </p:spTree>
    <p:extLst>
      <p:ext uri="{BB962C8B-B14F-4D97-AF65-F5344CB8AC3E}">
        <p14:creationId xmlns:p14="http://schemas.microsoft.com/office/powerpoint/2010/main" val="118745140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1EF7CAE-FCB6-41C1-AF80-2469D955A045}" type="slidenum">
              <a:rPr lang="en-US" smtClean="0"/>
              <a:t>11</a:t>
            </a:fld>
            <a:endParaRPr lang="en-US"/>
          </a:p>
        </p:txBody>
      </p:sp>
    </p:spTree>
    <p:extLst>
      <p:ext uri="{BB962C8B-B14F-4D97-AF65-F5344CB8AC3E}">
        <p14:creationId xmlns:p14="http://schemas.microsoft.com/office/powerpoint/2010/main" val="221790079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40F4897-6078-4538-85D1-77B3AFD6576E}" type="slidenum">
              <a:rPr lang="en-US" smtClean="0"/>
              <a:t>12</a:t>
            </a:fld>
            <a:endParaRPr lang="en-US"/>
          </a:p>
        </p:txBody>
      </p:sp>
    </p:spTree>
    <p:extLst>
      <p:ext uri="{BB962C8B-B14F-4D97-AF65-F5344CB8AC3E}">
        <p14:creationId xmlns:p14="http://schemas.microsoft.com/office/powerpoint/2010/main" val="349638748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40F4897-6078-4538-85D1-77B3AFD6576E}" type="slidenum">
              <a:rPr lang="en-US" smtClean="0"/>
              <a:t>13</a:t>
            </a:fld>
            <a:endParaRPr lang="en-US"/>
          </a:p>
        </p:txBody>
      </p:sp>
    </p:spTree>
    <p:extLst>
      <p:ext uri="{BB962C8B-B14F-4D97-AF65-F5344CB8AC3E}">
        <p14:creationId xmlns:p14="http://schemas.microsoft.com/office/powerpoint/2010/main" val="173330301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diagramLayout" Target="../diagrams/layout1.xml"/><Relationship Id="rId7" Type="http://schemas.openxmlformats.org/officeDocument/2006/relationships/image" Target="../media/image4.png"/><Relationship Id="rId12" Type="http://schemas.openxmlformats.org/officeDocument/2006/relationships/image" Target="../media/image3.png"/><Relationship Id="rId2" Type="http://schemas.openxmlformats.org/officeDocument/2006/relationships/diagramData" Target="../diagrams/data1.xml"/><Relationship Id="rId1" Type="http://schemas.openxmlformats.org/officeDocument/2006/relationships/slideMaster" Target="../slideMasters/slideMaster1.xml"/><Relationship Id="rId6" Type="http://schemas.microsoft.com/office/2007/relationships/diagramDrawing" Target="../diagrams/drawing1.xml"/><Relationship Id="rId11" Type="http://schemas.openxmlformats.org/officeDocument/2006/relationships/image" Target="../media/image8.png"/><Relationship Id="rId5" Type="http://schemas.openxmlformats.org/officeDocument/2006/relationships/diagramColors" Target="../diagrams/colors1.xml"/><Relationship Id="rId10" Type="http://schemas.openxmlformats.org/officeDocument/2006/relationships/image" Target="../media/image7.png"/><Relationship Id="rId4" Type="http://schemas.openxmlformats.org/officeDocument/2006/relationships/diagramQuickStyle" Target="../diagrams/quickStyle1.xml"/><Relationship Id="rId9" Type="http://schemas.openxmlformats.org/officeDocument/2006/relationships/image" Target="../media/image6.pn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rgbClr val="101D49"/>
        </a:solidFill>
        <a:effectLst/>
      </p:bgPr>
    </p:bg>
    <p:spTree>
      <p:nvGrpSpPr>
        <p:cNvPr id="1" name=""/>
        <p:cNvGrpSpPr/>
        <p:nvPr/>
      </p:nvGrpSpPr>
      <p:grpSpPr>
        <a:xfrm>
          <a:off x="0" y="0"/>
          <a:ext cx="0" cy="0"/>
          <a:chOff x="0" y="0"/>
          <a:chExt cx="0" cy="0"/>
        </a:xfrm>
      </p:grpSpPr>
      <p:sp>
        <p:nvSpPr>
          <p:cNvPr id="8" name="Rectangle 7"/>
          <p:cNvSpPr/>
          <p:nvPr userDrawn="1"/>
        </p:nvSpPr>
        <p:spPr>
          <a:xfrm>
            <a:off x="400285" y="410818"/>
            <a:ext cx="11390915" cy="604256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 name="Title 1"/>
          <p:cNvSpPr>
            <a:spLocks noGrp="1"/>
          </p:cNvSpPr>
          <p:nvPr>
            <p:ph type="ctrTitle"/>
          </p:nvPr>
        </p:nvSpPr>
        <p:spPr>
          <a:xfrm>
            <a:off x="1915128" y="1788454"/>
            <a:ext cx="8361229" cy="2098226"/>
          </a:xfrm>
          <a:prstGeom prst="rect">
            <a:avLst/>
          </a:prstGeom>
        </p:spPr>
        <p:txBody>
          <a:bodyPr anchor="b">
            <a:noAutofit/>
          </a:bodyPr>
          <a:lstStyle>
            <a:lvl1pPr algn="ctr">
              <a:defRPr sz="7200" cap="all" baseline="0">
                <a:solidFill>
                  <a:srgbClr val="101D49"/>
                </a:solidFill>
              </a:defRPr>
            </a:lvl1pPr>
          </a:lstStyle>
          <a:p>
            <a:r>
              <a:rPr lang="en-US" dirty="0"/>
              <a:t>Click to edit Master title style</a:t>
            </a:r>
          </a:p>
        </p:txBody>
      </p:sp>
      <p:sp>
        <p:nvSpPr>
          <p:cNvPr id="3" name="Subtitle 2"/>
          <p:cNvSpPr>
            <a:spLocks noGrp="1"/>
          </p:cNvSpPr>
          <p:nvPr>
            <p:ph type="subTitle" idx="1"/>
          </p:nvPr>
        </p:nvSpPr>
        <p:spPr>
          <a:xfrm>
            <a:off x="2679909" y="3956283"/>
            <a:ext cx="6831673" cy="1086237"/>
          </a:xfrm>
        </p:spPr>
        <p:txBody>
          <a:bodyPr>
            <a:normAutofit/>
          </a:bodyPr>
          <a:lstStyle>
            <a:lvl1pPr marL="0" indent="0" algn="ctr">
              <a:lnSpc>
                <a:spcPct val="112000"/>
              </a:lnSpc>
              <a:spcBef>
                <a:spcPts val="0"/>
              </a:spcBef>
              <a:spcAft>
                <a:spcPts val="0"/>
              </a:spcAft>
              <a:buNone/>
              <a:defRPr sz="2300" b="1">
                <a:solidFill>
                  <a:srgbClr val="FFB718"/>
                </a:solidFill>
              </a:defRPr>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a:xfrm>
            <a:off x="752859" y="6453386"/>
            <a:ext cx="1607944" cy="404614"/>
          </a:xfrm>
        </p:spPr>
        <p:txBody>
          <a:bodyPr/>
          <a:lstStyle>
            <a:lvl1pPr>
              <a:defRPr baseline="0">
                <a:solidFill>
                  <a:schemeClr val="bg1"/>
                </a:solidFill>
              </a:defRPr>
            </a:lvl1pPr>
          </a:lstStyle>
          <a:p>
            <a:fld id="{52C61527-A03E-4679-86A1-0D1184037993}" type="datetimeFigureOut">
              <a:rPr lang="en-US" smtClean="0"/>
              <a:pPr/>
              <a:t>3/27/2023</a:t>
            </a:fld>
            <a:endParaRPr lang="en-US" dirty="0"/>
          </a:p>
        </p:txBody>
      </p:sp>
      <p:sp>
        <p:nvSpPr>
          <p:cNvPr id="5" name="Footer Placeholder 4"/>
          <p:cNvSpPr>
            <a:spLocks noGrp="1"/>
          </p:cNvSpPr>
          <p:nvPr>
            <p:ph type="ftr" sz="quarter" idx="11"/>
          </p:nvPr>
        </p:nvSpPr>
        <p:spPr>
          <a:xfrm>
            <a:off x="2584057" y="6453386"/>
            <a:ext cx="7023377" cy="404614"/>
          </a:xfrm>
        </p:spPr>
        <p:txBody>
          <a:bodyPr/>
          <a:lstStyle>
            <a:lvl1pPr algn="ctr">
              <a:defRPr baseline="0">
                <a:solidFill>
                  <a:schemeClr val="bg1"/>
                </a:solidFill>
              </a:defRPr>
            </a:lvl1pPr>
          </a:lstStyle>
          <a:p>
            <a:endParaRPr lang="en-US" dirty="0"/>
          </a:p>
        </p:txBody>
      </p:sp>
      <p:sp>
        <p:nvSpPr>
          <p:cNvPr id="6" name="Slide Number Placeholder 5"/>
          <p:cNvSpPr>
            <a:spLocks noGrp="1"/>
          </p:cNvSpPr>
          <p:nvPr>
            <p:ph type="sldNum" sz="quarter" idx="12"/>
          </p:nvPr>
        </p:nvSpPr>
        <p:spPr>
          <a:xfrm>
            <a:off x="9830683" y="6453386"/>
            <a:ext cx="1596292" cy="404614"/>
          </a:xfrm>
          <a:prstGeom prst="rect">
            <a:avLst/>
          </a:prstGeom>
        </p:spPr>
        <p:txBody>
          <a:bodyPr/>
          <a:lstStyle>
            <a:lvl1pPr>
              <a:defRPr baseline="0">
                <a:solidFill>
                  <a:schemeClr val="bg1"/>
                </a:solidFill>
              </a:defRPr>
            </a:lvl1pPr>
          </a:lstStyle>
          <a:p>
            <a:fld id="{33943F3E-CE48-48F4-A664-D93E49928CBC}" type="slidenum">
              <a:rPr lang="en-US" smtClean="0"/>
              <a:pPr/>
              <a:t>‹#›</a:t>
            </a:fld>
            <a:endParaRPr lang="en-US" dirty="0"/>
          </a:p>
        </p:txBody>
      </p:sp>
      <p:grpSp>
        <p:nvGrpSpPr>
          <p:cNvPr id="7" name="Group 6"/>
          <p:cNvGrpSpPr/>
          <p:nvPr/>
        </p:nvGrpSpPr>
        <p:grpSpPr>
          <a:xfrm>
            <a:off x="752860" y="744473"/>
            <a:ext cx="10674117" cy="5349671"/>
            <a:chOff x="752858" y="744469"/>
            <a:chExt cx="10674117" cy="5349671"/>
          </a:xfrm>
        </p:grpSpPr>
        <p:sp>
          <p:nvSpPr>
            <p:cNvPr id="11" name="Freeform 6"/>
            <p:cNvSpPr/>
            <p:nvPr/>
          </p:nvSpPr>
          <p:spPr bwMode="auto">
            <a:xfrm>
              <a:off x="8151962" y="1685652"/>
              <a:ext cx="3275013" cy="4408488"/>
            </a:xfrm>
            <a:custGeom>
              <a:avLst/>
              <a:gdLst/>
              <a:ahLst/>
              <a:cxnLst/>
              <a:rect l="l" t="t" r="r" b="b"/>
              <a:pathLst>
                <a:path w="10000" h="10000">
                  <a:moveTo>
                    <a:pt x="8761" y="0"/>
                  </a:moveTo>
                  <a:lnTo>
                    <a:pt x="10000" y="0"/>
                  </a:lnTo>
                  <a:lnTo>
                    <a:pt x="10000" y="10000"/>
                  </a:lnTo>
                  <a:lnTo>
                    <a:pt x="0" y="10000"/>
                  </a:lnTo>
                  <a:lnTo>
                    <a:pt x="0" y="9126"/>
                  </a:lnTo>
                  <a:lnTo>
                    <a:pt x="8761" y="9127"/>
                  </a:lnTo>
                  <a:lnTo>
                    <a:pt x="8761" y="0"/>
                  </a:lnTo>
                  <a:close/>
                </a:path>
              </a:pathLst>
            </a:custGeom>
            <a:solidFill>
              <a:srgbClr val="FFB718"/>
            </a:solidFill>
            <a:ln w="0">
              <a:noFill/>
              <a:prstDash val="solid"/>
              <a:round/>
              <a:headEnd/>
              <a:tailEnd/>
            </a:ln>
          </p:spPr>
        </p:sp>
        <p:sp>
          <p:nvSpPr>
            <p:cNvPr id="14" name="Freeform 6"/>
            <p:cNvSpPr/>
            <p:nvPr/>
          </p:nvSpPr>
          <p:spPr bwMode="auto">
            <a:xfrm flipH="1" flipV="1">
              <a:off x="752858" y="744469"/>
              <a:ext cx="3275668" cy="4408488"/>
            </a:xfrm>
            <a:custGeom>
              <a:avLst/>
              <a:gdLst/>
              <a:ahLst/>
              <a:cxnLst/>
              <a:rect l="l" t="t" r="r" b="b"/>
              <a:pathLst>
                <a:path w="10002" h="10000">
                  <a:moveTo>
                    <a:pt x="8763" y="0"/>
                  </a:moveTo>
                  <a:lnTo>
                    <a:pt x="10002" y="0"/>
                  </a:lnTo>
                  <a:lnTo>
                    <a:pt x="10002" y="10000"/>
                  </a:lnTo>
                  <a:lnTo>
                    <a:pt x="2" y="10000"/>
                  </a:lnTo>
                  <a:cubicBezTo>
                    <a:pt x="-2" y="9698"/>
                    <a:pt x="4" y="9427"/>
                    <a:pt x="0" y="9125"/>
                  </a:cubicBezTo>
                  <a:lnTo>
                    <a:pt x="8763" y="9128"/>
                  </a:lnTo>
                  <a:lnTo>
                    <a:pt x="8763" y="0"/>
                  </a:lnTo>
                  <a:close/>
                </a:path>
              </a:pathLst>
            </a:custGeom>
            <a:solidFill>
              <a:srgbClr val="FFB718"/>
            </a:solidFill>
            <a:ln w="0">
              <a:noFill/>
              <a:prstDash val="solid"/>
              <a:round/>
              <a:headEnd/>
              <a:tailEnd/>
            </a:ln>
          </p:spPr>
        </p:sp>
      </p:grpSp>
      <p:pic>
        <p:nvPicPr>
          <p:cNvPr id="9" name="Picture 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610148" y="3655952"/>
            <a:ext cx="2358640" cy="2357518"/>
          </a:xfrm>
          <a:prstGeom prst="rect">
            <a:avLst/>
          </a:prstGeom>
        </p:spPr>
      </p:pic>
    </p:spTree>
    <p:extLst>
      <p:ext uri="{BB962C8B-B14F-4D97-AF65-F5344CB8AC3E}">
        <p14:creationId xmlns:p14="http://schemas.microsoft.com/office/powerpoint/2010/main" val="3661220253"/>
      </p:ext>
    </p:extLst>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Pr>
        <a:solidFill>
          <a:schemeClr val="bg1"/>
        </a:solidFill>
        <a:effectLst/>
      </p:bgPr>
    </p:bg>
    <p:spTree>
      <p:nvGrpSpPr>
        <p:cNvPr id="1" name=""/>
        <p:cNvGrpSpPr/>
        <p:nvPr/>
      </p:nvGrpSpPr>
      <p:grpSpPr>
        <a:xfrm>
          <a:off x="0" y="0"/>
          <a:ext cx="0" cy="0"/>
          <a:chOff x="0" y="0"/>
          <a:chExt cx="0" cy="0"/>
        </a:xfrm>
      </p:grpSpPr>
      <p:sp>
        <p:nvSpPr>
          <p:cNvPr id="8" name="Rectangle 7" title="Background Shape"/>
          <p:cNvSpPr/>
          <p:nvPr/>
        </p:nvSpPr>
        <p:spPr>
          <a:xfrm>
            <a:off x="0" y="376"/>
            <a:ext cx="5303520" cy="6857624"/>
          </a:xfrm>
          <a:prstGeom prst="rect">
            <a:avLst/>
          </a:prstGeom>
          <a:solidFill>
            <a:srgbClr val="101D49"/>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723900" y="239584"/>
            <a:ext cx="3855720" cy="2604100"/>
          </a:xfrm>
          <a:prstGeom prst="rect">
            <a:avLst/>
          </a:prstGeom>
        </p:spPr>
        <p:txBody>
          <a:bodyPr anchor="t">
            <a:normAutofit/>
          </a:bodyPr>
          <a:lstStyle>
            <a:lvl1pPr>
              <a:lnSpc>
                <a:spcPct val="84000"/>
              </a:lnSpc>
              <a:defRPr sz="4800" baseline="0">
                <a:solidFill>
                  <a:schemeClr val="bg1"/>
                </a:solidFill>
              </a:defRPr>
            </a:lvl1pPr>
          </a:lstStyle>
          <a:p>
            <a:r>
              <a:rPr lang="en-US" dirty="0"/>
              <a:t>Click to edit Master title style</a:t>
            </a:r>
          </a:p>
        </p:txBody>
      </p:sp>
      <p:sp>
        <p:nvSpPr>
          <p:cNvPr id="3" name="Picture Placeholder 2"/>
          <p:cNvSpPr>
            <a:spLocks noGrp="1" noChangeAspect="1"/>
          </p:cNvSpPr>
          <p:nvPr>
            <p:ph type="pic" idx="1"/>
          </p:nvPr>
        </p:nvSpPr>
        <p:spPr>
          <a:xfrm>
            <a:off x="6027422" y="239584"/>
            <a:ext cx="5275415" cy="5432348"/>
          </a:xfrm>
        </p:spPr>
        <p:txBody>
          <a:bodyPr anchor="t">
            <a:normAutofit/>
          </a:bodyPr>
          <a:lstStyle>
            <a:lvl1pPr marL="0" indent="0">
              <a:buNone/>
              <a:defRPr sz="2000"/>
            </a:lvl1pPr>
            <a:lvl2pPr marL="457189" indent="0">
              <a:buNone/>
              <a:defRPr sz="2000"/>
            </a:lvl2pPr>
            <a:lvl3pPr marL="914377" indent="0">
              <a:buNone/>
              <a:defRPr sz="2000"/>
            </a:lvl3pPr>
            <a:lvl4pPr marL="1371566" indent="0">
              <a:buNone/>
              <a:defRPr sz="2000"/>
            </a:lvl4pPr>
            <a:lvl5pPr marL="1828754" indent="0">
              <a:buNone/>
              <a:defRPr sz="2000"/>
            </a:lvl5pPr>
            <a:lvl6pPr marL="2285943" indent="0">
              <a:buNone/>
              <a:defRPr sz="2000"/>
            </a:lvl6pPr>
            <a:lvl7pPr marL="2743131" indent="0">
              <a:buNone/>
              <a:defRPr sz="2000"/>
            </a:lvl7pPr>
            <a:lvl8pPr marL="3200320" indent="0">
              <a:buNone/>
              <a:defRPr sz="2000"/>
            </a:lvl8pPr>
            <a:lvl9pPr marL="3657509" indent="0">
              <a:buNone/>
              <a:defRPr sz="2000"/>
            </a:lvl9pPr>
          </a:lstStyle>
          <a:p>
            <a:r>
              <a:rPr lang="en-US" dirty="0"/>
              <a:t>Click icon to add picture</a:t>
            </a:r>
          </a:p>
        </p:txBody>
      </p:sp>
      <p:sp>
        <p:nvSpPr>
          <p:cNvPr id="4" name="Text Placeholder 3"/>
          <p:cNvSpPr>
            <a:spLocks noGrp="1"/>
          </p:cNvSpPr>
          <p:nvPr>
            <p:ph type="body" sz="half" idx="2"/>
          </p:nvPr>
        </p:nvSpPr>
        <p:spPr>
          <a:xfrm>
            <a:off x="723900" y="2855968"/>
            <a:ext cx="3855720" cy="3011432"/>
          </a:xfrm>
        </p:spPr>
        <p:txBody>
          <a:bodyPr/>
          <a:lstStyle>
            <a:lvl1pPr marL="0" indent="0">
              <a:lnSpc>
                <a:spcPct val="113000"/>
              </a:lnSpc>
              <a:spcBef>
                <a:spcPts val="0"/>
              </a:spcBef>
              <a:spcAft>
                <a:spcPts val="1500"/>
              </a:spcAft>
              <a:buNone/>
              <a:defRPr sz="1600">
                <a:solidFill>
                  <a:schemeClr val="bg1"/>
                </a:solidFill>
              </a:defRPr>
            </a:lvl1pPr>
            <a:lvl2pPr marL="457189" indent="0">
              <a:buNone/>
              <a:defRPr sz="1400"/>
            </a:lvl2pPr>
            <a:lvl3pPr marL="914377" indent="0">
              <a:buNone/>
              <a:defRPr sz="1200"/>
            </a:lvl3pPr>
            <a:lvl4pPr marL="1371566" indent="0">
              <a:buNone/>
              <a:defRPr sz="1000"/>
            </a:lvl4pPr>
            <a:lvl5pPr marL="1828754" indent="0">
              <a:buNone/>
              <a:defRPr sz="1000"/>
            </a:lvl5pPr>
            <a:lvl6pPr marL="2285943" indent="0">
              <a:buNone/>
              <a:defRPr sz="1000"/>
            </a:lvl6pPr>
            <a:lvl7pPr marL="2743131" indent="0">
              <a:buNone/>
              <a:defRPr sz="1000"/>
            </a:lvl7pPr>
            <a:lvl8pPr marL="3200320" indent="0">
              <a:buNone/>
              <a:defRPr sz="1000"/>
            </a:lvl8pPr>
            <a:lvl9pPr marL="3657509" indent="0">
              <a:buNone/>
              <a:defRPr sz="1000"/>
            </a:lvl9pPr>
          </a:lstStyle>
          <a:p>
            <a:pPr lvl="0"/>
            <a:r>
              <a:rPr lang="en-US" dirty="0"/>
              <a:t>Click to edit Master text styles</a:t>
            </a:r>
          </a:p>
        </p:txBody>
      </p:sp>
      <p:sp>
        <p:nvSpPr>
          <p:cNvPr id="5" name="Date Placeholder 4"/>
          <p:cNvSpPr>
            <a:spLocks noGrp="1"/>
          </p:cNvSpPr>
          <p:nvPr>
            <p:ph type="dt" sz="half" idx="10"/>
          </p:nvPr>
        </p:nvSpPr>
        <p:spPr>
          <a:xfrm>
            <a:off x="723902" y="6453386"/>
            <a:ext cx="1204572" cy="404614"/>
          </a:xfrm>
        </p:spPr>
        <p:txBody>
          <a:bodyPr/>
          <a:lstStyle>
            <a:lvl1pPr>
              <a:defRPr>
                <a:solidFill>
                  <a:schemeClr val="bg1"/>
                </a:solidFill>
              </a:defRPr>
            </a:lvl1pPr>
          </a:lstStyle>
          <a:p>
            <a:fld id="{52C61527-A03E-4679-86A1-0D1184037993}" type="datetimeFigureOut">
              <a:rPr lang="en-US" smtClean="0"/>
              <a:pPr/>
              <a:t>3/27/2023</a:t>
            </a:fld>
            <a:endParaRPr lang="en-US" dirty="0"/>
          </a:p>
        </p:txBody>
      </p:sp>
      <p:sp>
        <p:nvSpPr>
          <p:cNvPr id="6" name="Footer Placeholder 5"/>
          <p:cNvSpPr>
            <a:spLocks noGrp="1"/>
          </p:cNvSpPr>
          <p:nvPr>
            <p:ph type="ftr" sz="quarter" idx="11"/>
          </p:nvPr>
        </p:nvSpPr>
        <p:spPr>
          <a:xfrm>
            <a:off x="2205945" y="6453386"/>
            <a:ext cx="2373675" cy="404614"/>
          </a:xfrm>
        </p:spPr>
        <p:txBody>
          <a:bodyPr/>
          <a:lstStyle>
            <a:lvl1pPr>
              <a:defRPr>
                <a:solidFill>
                  <a:schemeClr val="bg1"/>
                </a:solidFill>
              </a:defRPr>
            </a:lvl1pPr>
          </a:lstStyle>
          <a:p>
            <a:endParaRPr lang="en-US" dirty="0"/>
          </a:p>
        </p:txBody>
      </p:sp>
      <p:sp>
        <p:nvSpPr>
          <p:cNvPr id="7" name="Slide Number Placeholder 6"/>
          <p:cNvSpPr>
            <a:spLocks noGrp="1"/>
          </p:cNvSpPr>
          <p:nvPr>
            <p:ph type="sldNum" sz="quarter" idx="12"/>
          </p:nvPr>
        </p:nvSpPr>
        <p:spPr>
          <a:xfrm>
            <a:off x="9170571" y="6453386"/>
            <a:ext cx="1596292" cy="404614"/>
          </a:xfrm>
          <a:prstGeom prst="rect">
            <a:avLst/>
          </a:prstGeom>
        </p:spPr>
        <p:txBody>
          <a:bodyPr/>
          <a:lstStyle>
            <a:lvl1pPr>
              <a:defRPr>
                <a:solidFill>
                  <a:srgbClr val="101D49"/>
                </a:solidFill>
              </a:defRPr>
            </a:lvl1pPr>
          </a:lstStyle>
          <a:p>
            <a:fld id="{33943F3E-CE48-48F4-A664-D93E49928CBC}" type="slidenum">
              <a:rPr lang="en-US" smtClean="0"/>
              <a:pPr/>
              <a:t>‹#›</a:t>
            </a:fld>
            <a:endParaRPr lang="en-US"/>
          </a:p>
        </p:txBody>
      </p:sp>
      <p:sp>
        <p:nvSpPr>
          <p:cNvPr id="11" name="Freeform 6"/>
          <p:cNvSpPr/>
          <p:nvPr userDrawn="1"/>
        </p:nvSpPr>
        <p:spPr bwMode="auto">
          <a:xfrm flipH="1" flipV="1">
            <a:off x="6030402" y="239588"/>
            <a:ext cx="643415" cy="865927"/>
          </a:xfrm>
          <a:custGeom>
            <a:avLst/>
            <a:gdLst/>
            <a:ahLst/>
            <a:cxnLst/>
            <a:rect l="l" t="t" r="r" b="b"/>
            <a:pathLst>
              <a:path w="10002" h="10000">
                <a:moveTo>
                  <a:pt x="8763" y="0"/>
                </a:moveTo>
                <a:lnTo>
                  <a:pt x="10002" y="0"/>
                </a:lnTo>
                <a:lnTo>
                  <a:pt x="10002" y="10000"/>
                </a:lnTo>
                <a:lnTo>
                  <a:pt x="2" y="10000"/>
                </a:lnTo>
                <a:cubicBezTo>
                  <a:pt x="-2" y="9698"/>
                  <a:pt x="4" y="9427"/>
                  <a:pt x="0" y="9125"/>
                </a:cubicBezTo>
                <a:lnTo>
                  <a:pt x="8763" y="9128"/>
                </a:lnTo>
                <a:lnTo>
                  <a:pt x="8763" y="0"/>
                </a:lnTo>
                <a:close/>
              </a:path>
            </a:pathLst>
          </a:custGeom>
          <a:solidFill>
            <a:srgbClr val="FFB718"/>
          </a:solidFill>
          <a:ln w="0">
            <a:noFill/>
            <a:prstDash val="solid"/>
            <a:round/>
            <a:headEnd/>
            <a:tailEnd/>
          </a:ln>
        </p:spPr>
      </p:sp>
      <p:sp>
        <p:nvSpPr>
          <p:cNvPr id="12" name="Freeform 6"/>
          <p:cNvSpPr/>
          <p:nvPr userDrawn="1"/>
        </p:nvSpPr>
        <p:spPr bwMode="auto">
          <a:xfrm rot="10800000" flipH="1" flipV="1">
            <a:off x="10659421" y="4806008"/>
            <a:ext cx="643415" cy="865927"/>
          </a:xfrm>
          <a:custGeom>
            <a:avLst/>
            <a:gdLst/>
            <a:ahLst/>
            <a:cxnLst/>
            <a:rect l="l" t="t" r="r" b="b"/>
            <a:pathLst>
              <a:path w="10002" h="10000">
                <a:moveTo>
                  <a:pt x="8763" y="0"/>
                </a:moveTo>
                <a:lnTo>
                  <a:pt x="10002" y="0"/>
                </a:lnTo>
                <a:lnTo>
                  <a:pt x="10002" y="10000"/>
                </a:lnTo>
                <a:lnTo>
                  <a:pt x="2" y="10000"/>
                </a:lnTo>
                <a:cubicBezTo>
                  <a:pt x="-2" y="9698"/>
                  <a:pt x="4" y="9427"/>
                  <a:pt x="0" y="9125"/>
                </a:cubicBezTo>
                <a:lnTo>
                  <a:pt x="8763" y="9128"/>
                </a:lnTo>
                <a:lnTo>
                  <a:pt x="8763" y="0"/>
                </a:lnTo>
                <a:close/>
              </a:path>
            </a:pathLst>
          </a:custGeom>
          <a:solidFill>
            <a:srgbClr val="FFB718"/>
          </a:solidFill>
          <a:ln w="0">
            <a:noFill/>
            <a:prstDash val="solid"/>
            <a:round/>
            <a:headEnd/>
            <a:tailEnd/>
          </a:ln>
        </p:spPr>
      </p:sp>
      <p:pic>
        <p:nvPicPr>
          <p:cNvPr id="13" name="Picture 1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650784" y="5570332"/>
            <a:ext cx="1562816" cy="1562072"/>
          </a:xfrm>
          <a:prstGeom prst="rect">
            <a:avLst/>
          </a:prstGeom>
        </p:spPr>
      </p:pic>
    </p:spTree>
    <p:extLst>
      <p:ext uri="{BB962C8B-B14F-4D97-AF65-F5344CB8AC3E}">
        <p14:creationId xmlns:p14="http://schemas.microsoft.com/office/powerpoint/2010/main" val="227393664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1_Picture with Caption">
    <p:bg>
      <p:bgPr>
        <a:solidFill>
          <a:schemeClr val="bg1"/>
        </a:solidFill>
        <a:effectLst/>
      </p:bgPr>
    </p:bg>
    <p:spTree>
      <p:nvGrpSpPr>
        <p:cNvPr id="1" name=""/>
        <p:cNvGrpSpPr/>
        <p:nvPr/>
      </p:nvGrpSpPr>
      <p:grpSpPr>
        <a:xfrm>
          <a:off x="0" y="0"/>
          <a:ext cx="0" cy="0"/>
          <a:chOff x="0" y="0"/>
          <a:chExt cx="0" cy="0"/>
        </a:xfrm>
      </p:grpSpPr>
      <p:sp>
        <p:nvSpPr>
          <p:cNvPr id="8" name="Rectangle 7" title="Background Shape"/>
          <p:cNvSpPr/>
          <p:nvPr/>
        </p:nvSpPr>
        <p:spPr>
          <a:xfrm>
            <a:off x="0" y="376"/>
            <a:ext cx="5303520" cy="6857624"/>
          </a:xfrm>
          <a:prstGeom prst="rect">
            <a:avLst/>
          </a:prstGeom>
          <a:solidFill>
            <a:srgbClr val="101D49"/>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723900" y="239584"/>
            <a:ext cx="3855720" cy="2604100"/>
          </a:xfrm>
          <a:prstGeom prst="rect">
            <a:avLst/>
          </a:prstGeom>
        </p:spPr>
        <p:txBody>
          <a:bodyPr anchor="t">
            <a:normAutofit/>
          </a:bodyPr>
          <a:lstStyle>
            <a:lvl1pPr>
              <a:lnSpc>
                <a:spcPct val="84000"/>
              </a:lnSpc>
              <a:defRPr sz="4800" baseline="0">
                <a:solidFill>
                  <a:schemeClr val="bg1"/>
                </a:solidFill>
              </a:defRPr>
            </a:lvl1pPr>
          </a:lstStyle>
          <a:p>
            <a:r>
              <a:rPr lang="en-US" dirty="0"/>
              <a:t>Click to edit Master title style</a:t>
            </a:r>
          </a:p>
        </p:txBody>
      </p:sp>
      <p:sp>
        <p:nvSpPr>
          <p:cNvPr id="4" name="Text Placeholder 3"/>
          <p:cNvSpPr>
            <a:spLocks noGrp="1"/>
          </p:cNvSpPr>
          <p:nvPr>
            <p:ph type="body" sz="half" idx="2"/>
          </p:nvPr>
        </p:nvSpPr>
        <p:spPr>
          <a:xfrm>
            <a:off x="723900" y="2855968"/>
            <a:ext cx="3855720" cy="3011432"/>
          </a:xfrm>
        </p:spPr>
        <p:txBody>
          <a:bodyPr/>
          <a:lstStyle>
            <a:lvl1pPr marL="0" indent="0">
              <a:lnSpc>
                <a:spcPct val="113000"/>
              </a:lnSpc>
              <a:spcBef>
                <a:spcPts val="0"/>
              </a:spcBef>
              <a:spcAft>
                <a:spcPts val="1500"/>
              </a:spcAft>
              <a:buNone/>
              <a:defRPr sz="1600">
                <a:solidFill>
                  <a:schemeClr val="bg1"/>
                </a:solidFill>
              </a:defRPr>
            </a:lvl1pPr>
            <a:lvl2pPr marL="457189" indent="0">
              <a:buNone/>
              <a:defRPr sz="1400"/>
            </a:lvl2pPr>
            <a:lvl3pPr marL="914377" indent="0">
              <a:buNone/>
              <a:defRPr sz="1200"/>
            </a:lvl3pPr>
            <a:lvl4pPr marL="1371566" indent="0">
              <a:buNone/>
              <a:defRPr sz="1000"/>
            </a:lvl4pPr>
            <a:lvl5pPr marL="1828754" indent="0">
              <a:buNone/>
              <a:defRPr sz="1000"/>
            </a:lvl5pPr>
            <a:lvl6pPr marL="2285943" indent="0">
              <a:buNone/>
              <a:defRPr sz="1000"/>
            </a:lvl6pPr>
            <a:lvl7pPr marL="2743131" indent="0">
              <a:buNone/>
              <a:defRPr sz="1000"/>
            </a:lvl7pPr>
            <a:lvl8pPr marL="3200320" indent="0">
              <a:buNone/>
              <a:defRPr sz="1000"/>
            </a:lvl8pPr>
            <a:lvl9pPr marL="3657509" indent="0">
              <a:buNone/>
              <a:defRPr sz="1000"/>
            </a:lvl9pPr>
          </a:lstStyle>
          <a:p>
            <a:pPr lvl="0"/>
            <a:r>
              <a:rPr lang="en-US" dirty="0"/>
              <a:t>Click to edit Master text styles</a:t>
            </a:r>
          </a:p>
        </p:txBody>
      </p:sp>
      <p:sp>
        <p:nvSpPr>
          <p:cNvPr id="5" name="Date Placeholder 4"/>
          <p:cNvSpPr>
            <a:spLocks noGrp="1"/>
          </p:cNvSpPr>
          <p:nvPr>
            <p:ph type="dt" sz="half" idx="10"/>
          </p:nvPr>
        </p:nvSpPr>
        <p:spPr>
          <a:xfrm>
            <a:off x="723902" y="6453386"/>
            <a:ext cx="1204572" cy="404614"/>
          </a:xfrm>
        </p:spPr>
        <p:txBody>
          <a:bodyPr/>
          <a:lstStyle>
            <a:lvl1pPr>
              <a:defRPr>
                <a:solidFill>
                  <a:schemeClr val="bg1"/>
                </a:solidFill>
              </a:defRPr>
            </a:lvl1pPr>
          </a:lstStyle>
          <a:p>
            <a:fld id="{52C61527-A03E-4679-86A1-0D1184037993}" type="datetimeFigureOut">
              <a:rPr lang="en-US" smtClean="0"/>
              <a:pPr/>
              <a:t>3/27/2023</a:t>
            </a:fld>
            <a:endParaRPr lang="en-US" dirty="0"/>
          </a:p>
        </p:txBody>
      </p:sp>
      <p:sp>
        <p:nvSpPr>
          <p:cNvPr id="6" name="Footer Placeholder 5"/>
          <p:cNvSpPr>
            <a:spLocks noGrp="1"/>
          </p:cNvSpPr>
          <p:nvPr>
            <p:ph type="ftr" sz="quarter" idx="11"/>
          </p:nvPr>
        </p:nvSpPr>
        <p:spPr>
          <a:xfrm>
            <a:off x="2205945" y="6453386"/>
            <a:ext cx="2373675" cy="404614"/>
          </a:xfrm>
        </p:spPr>
        <p:txBody>
          <a:bodyPr/>
          <a:lstStyle>
            <a:lvl1pPr>
              <a:defRPr>
                <a:solidFill>
                  <a:schemeClr val="bg1"/>
                </a:solidFill>
              </a:defRPr>
            </a:lvl1pPr>
          </a:lstStyle>
          <a:p>
            <a:endParaRPr lang="en-US" dirty="0"/>
          </a:p>
        </p:txBody>
      </p:sp>
      <p:sp>
        <p:nvSpPr>
          <p:cNvPr id="7" name="Slide Number Placeholder 6"/>
          <p:cNvSpPr>
            <a:spLocks noGrp="1"/>
          </p:cNvSpPr>
          <p:nvPr>
            <p:ph type="sldNum" sz="quarter" idx="12"/>
          </p:nvPr>
        </p:nvSpPr>
        <p:spPr>
          <a:xfrm>
            <a:off x="9170571" y="6453386"/>
            <a:ext cx="1596292" cy="404614"/>
          </a:xfrm>
          <a:prstGeom prst="rect">
            <a:avLst/>
          </a:prstGeom>
        </p:spPr>
        <p:txBody>
          <a:bodyPr/>
          <a:lstStyle>
            <a:lvl1pPr>
              <a:defRPr b="0">
                <a:solidFill>
                  <a:srgbClr val="101D49"/>
                </a:solidFill>
              </a:defRPr>
            </a:lvl1pPr>
          </a:lstStyle>
          <a:p>
            <a:fld id="{33943F3E-CE48-48F4-A664-D93E49928CBC}" type="slidenum">
              <a:rPr lang="en-US" smtClean="0"/>
              <a:pPr/>
              <a:t>‹#›</a:t>
            </a:fld>
            <a:endParaRPr lang="en-US" dirty="0"/>
          </a:p>
        </p:txBody>
      </p:sp>
      <p:sp>
        <p:nvSpPr>
          <p:cNvPr id="11" name="Freeform 6"/>
          <p:cNvSpPr/>
          <p:nvPr userDrawn="1"/>
        </p:nvSpPr>
        <p:spPr bwMode="auto">
          <a:xfrm flipH="1" flipV="1">
            <a:off x="6030402" y="239588"/>
            <a:ext cx="643415" cy="865927"/>
          </a:xfrm>
          <a:custGeom>
            <a:avLst/>
            <a:gdLst/>
            <a:ahLst/>
            <a:cxnLst/>
            <a:rect l="l" t="t" r="r" b="b"/>
            <a:pathLst>
              <a:path w="10002" h="10000">
                <a:moveTo>
                  <a:pt x="8763" y="0"/>
                </a:moveTo>
                <a:lnTo>
                  <a:pt x="10002" y="0"/>
                </a:lnTo>
                <a:lnTo>
                  <a:pt x="10002" y="10000"/>
                </a:lnTo>
                <a:lnTo>
                  <a:pt x="2" y="10000"/>
                </a:lnTo>
                <a:cubicBezTo>
                  <a:pt x="-2" y="9698"/>
                  <a:pt x="4" y="9427"/>
                  <a:pt x="0" y="9125"/>
                </a:cubicBezTo>
                <a:lnTo>
                  <a:pt x="8763" y="9128"/>
                </a:lnTo>
                <a:lnTo>
                  <a:pt x="8763" y="0"/>
                </a:lnTo>
                <a:close/>
              </a:path>
            </a:pathLst>
          </a:custGeom>
          <a:solidFill>
            <a:srgbClr val="FFB718"/>
          </a:solidFill>
          <a:ln w="0">
            <a:noFill/>
            <a:prstDash val="solid"/>
            <a:round/>
            <a:headEnd/>
            <a:tailEnd/>
          </a:ln>
        </p:spPr>
      </p:sp>
      <p:sp>
        <p:nvSpPr>
          <p:cNvPr id="12" name="Freeform 6"/>
          <p:cNvSpPr/>
          <p:nvPr userDrawn="1"/>
        </p:nvSpPr>
        <p:spPr bwMode="auto">
          <a:xfrm rot="10800000" flipH="1" flipV="1">
            <a:off x="10659421" y="4806008"/>
            <a:ext cx="643415" cy="865927"/>
          </a:xfrm>
          <a:custGeom>
            <a:avLst/>
            <a:gdLst/>
            <a:ahLst/>
            <a:cxnLst/>
            <a:rect l="l" t="t" r="r" b="b"/>
            <a:pathLst>
              <a:path w="10002" h="10000">
                <a:moveTo>
                  <a:pt x="8763" y="0"/>
                </a:moveTo>
                <a:lnTo>
                  <a:pt x="10002" y="0"/>
                </a:lnTo>
                <a:lnTo>
                  <a:pt x="10002" y="10000"/>
                </a:lnTo>
                <a:lnTo>
                  <a:pt x="2" y="10000"/>
                </a:lnTo>
                <a:cubicBezTo>
                  <a:pt x="-2" y="9698"/>
                  <a:pt x="4" y="9427"/>
                  <a:pt x="0" y="9125"/>
                </a:cubicBezTo>
                <a:lnTo>
                  <a:pt x="8763" y="9128"/>
                </a:lnTo>
                <a:lnTo>
                  <a:pt x="8763" y="0"/>
                </a:lnTo>
                <a:close/>
              </a:path>
            </a:pathLst>
          </a:custGeom>
          <a:solidFill>
            <a:srgbClr val="FFB718"/>
          </a:solidFill>
          <a:ln w="0">
            <a:noFill/>
            <a:prstDash val="solid"/>
            <a:round/>
            <a:headEnd/>
            <a:tailEnd/>
          </a:ln>
        </p:spPr>
      </p:sp>
      <p:sp>
        <p:nvSpPr>
          <p:cNvPr id="13" name="Content Placeholder 2"/>
          <p:cNvSpPr>
            <a:spLocks noGrp="1"/>
          </p:cNvSpPr>
          <p:nvPr>
            <p:ph idx="1"/>
          </p:nvPr>
        </p:nvSpPr>
        <p:spPr>
          <a:xfrm>
            <a:off x="6027420" y="256062"/>
            <a:ext cx="5212080" cy="5415873"/>
          </a:xfrm>
        </p:spPr>
        <p:txBody>
          <a:bodyPr/>
          <a:lstStyle>
            <a:lvl1pPr>
              <a:defRPr sz="2000"/>
            </a:lvl1pPr>
            <a:lvl2pPr>
              <a:defRPr sz="2000"/>
            </a:lvl2pPr>
            <a:lvl3pPr>
              <a:defRPr sz="1800"/>
            </a:lvl3pPr>
            <a:lvl4pPr>
              <a:defRPr sz="1800"/>
            </a:lvl4pPr>
            <a:lvl5pPr>
              <a:defRPr sz="1600"/>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4" name="Picture 13"/>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650784" y="5570332"/>
            <a:ext cx="1562816" cy="1562072"/>
          </a:xfrm>
          <a:prstGeom prst="rect">
            <a:avLst/>
          </a:prstGeom>
        </p:spPr>
      </p:pic>
    </p:spTree>
    <p:extLst>
      <p:ext uri="{BB962C8B-B14F-4D97-AF65-F5344CB8AC3E}">
        <p14:creationId xmlns:p14="http://schemas.microsoft.com/office/powerpoint/2010/main" val="198657840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Title and Content">
    <p:bg>
      <p:bgPr>
        <a:solidFill>
          <a:srgbClr val="101D49"/>
        </a:solidFill>
        <a:effectLst/>
      </p:bgPr>
    </p:bg>
    <p:spTree>
      <p:nvGrpSpPr>
        <p:cNvPr id="1" name=""/>
        <p:cNvGrpSpPr/>
        <p:nvPr/>
      </p:nvGrpSpPr>
      <p:grpSpPr>
        <a:xfrm>
          <a:off x="0" y="0"/>
          <a:ext cx="0" cy="0"/>
          <a:chOff x="0" y="0"/>
          <a:chExt cx="0" cy="0"/>
        </a:xfrm>
      </p:grpSpPr>
      <p:sp>
        <p:nvSpPr>
          <p:cNvPr id="15" name="Rectangle 14"/>
          <p:cNvSpPr/>
          <p:nvPr userDrawn="1"/>
        </p:nvSpPr>
        <p:spPr>
          <a:xfrm>
            <a:off x="400285" y="410818"/>
            <a:ext cx="11390915" cy="604256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 name="Title 1"/>
          <p:cNvSpPr>
            <a:spLocks noGrp="1"/>
          </p:cNvSpPr>
          <p:nvPr>
            <p:ph type="title"/>
          </p:nvPr>
        </p:nvSpPr>
        <p:spPr>
          <a:xfrm>
            <a:off x="1371600" y="870860"/>
            <a:ext cx="9601200" cy="829157"/>
          </a:xfrm>
          <a:prstGeom prst="rect">
            <a:avLst/>
          </a:prstGeom>
        </p:spPr>
        <p:txBody>
          <a:bodyPr/>
          <a:lstStyle>
            <a:lvl1pPr>
              <a:defRPr b="1">
                <a:solidFill>
                  <a:srgbClr val="101D49"/>
                </a:solidFill>
              </a:defRPr>
            </a:lvl1pPr>
          </a:lstStyle>
          <a:p>
            <a:r>
              <a:rPr lang="en-US" dirty="0"/>
              <a:t>Click to edit Master title style</a:t>
            </a:r>
          </a:p>
        </p:txBody>
      </p:sp>
      <p:sp>
        <p:nvSpPr>
          <p:cNvPr id="3" name="Content Placeholder 2"/>
          <p:cNvSpPr>
            <a:spLocks noGrp="1"/>
          </p:cNvSpPr>
          <p:nvPr>
            <p:ph idx="1"/>
          </p:nvPr>
        </p:nvSpPr>
        <p:spPr>
          <a:xfrm>
            <a:off x="1371600" y="2286004"/>
            <a:ext cx="9601200" cy="2900191"/>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lvl1pPr>
              <a:defRPr>
                <a:solidFill>
                  <a:schemeClr val="bg1"/>
                </a:solidFill>
              </a:defRPr>
            </a:lvl1pPr>
          </a:lstStyle>
          <a:p>
            <a:fld id="{52C61527-A03E-4679-86A1-0D1184037993}" type="datetimeFigureOut">
              <a:rPr lang="en-US" smtClean="0"/>
              <a:pPr/>
              <a:t>3/27/2023</a:t>
            </a:fld>
            <a:endParaRPr lang="en-US" dirty="0"/>
          </a:p>
        </p:txBody>
      </p:sp>
      <p:sp>
        <p:nvSpPr>
          <p:cNvPr id="5" name="Footer Placeholder 4"/>
          <p:cNvSpPr>
            <a:spLocks noGrp="1"/>
          </p:cNvSpPr>
          <p:nvPr>
            <p:ph type="ftr" sz="quarter" idx="11"/>
          </p:nvPr>
        </p:nvSpPr>
        <p:spPr/>
        <p:txBody>
          <a:bodyPr/>
          <a:lstStyle>
            <a:lvl1pPr>
              <a:defRPr>
                <a:solidFill>
                  <a:schemeClr val="bg1"/>
                </a:solidFill>
              </a:defRPr>
            </a:lvl1pPr>
          </a:lstStyle>
          <a:p>
            <a:endParaRPr lang="en-US" dirty="0"/>
          </a:p>
        </p:txBody>
      </p:sp>
      <p:sp>
        <p:nvSpPr>
          <p:cNvPr id="11" name="Freeform 6"/>
          <p:cNvSpPr/>
          <p:nvPr/>
        </p:nvSpPr>
        <p:spPr bwMode="auto">
          <a:xfrm flipH="1" flipV="1">
            <a:off x="1113173" y="591262"/>
            <a:ext cx="643415" cy="865927"/>
          </a:xfrm>
          <a:custGeom>
            <a:avLst/>
            <a:gdLst/>
            <a:ahLst/>
            <a:cxnLst/>
            <a:rect l="l" t="t" r="r" b="b"/>
            <a:pathLst>
              <a:path w="10002" h="10000">
                <a:moveTo>
                  <a:pt x="8763" y="0"/>
                </a:moveTo>
                <a:lnTo>
                  <a:pt x="10002" y="0"/>
                </a:lnTo>
                <a:lnTo>
                  <a:pt x="10002" y="10000"/>
                </a:lnTo>
                <a:lnTo>
                  <a:pt x="2" y="10000"/>
                </a:lnTo>
                <a:cubicBezTo>
                  <a:pt x="-2" y="9698"/>
                  <a:pt x="4" y="9427"/>
                  <a:pt x="0" y="9125"/>
                </a:cubicBezTo>
                <a:lnTo>
                  <a:pt x="8763" y="9128"/>
                </a:lnTo>
                <a:lnTo>
                  <a:pt x="8763" y="0"/>
                </a:lnTo>
                <a:close/>
              </a:path>
            </a:pathLst>
          </a:custGeom>
          <a:solidFill>
            <a:srgbClr val="FFB718"/>
          </a:solidFill>
          <a:ln w="0">
            <a:noFill/>
            <a:prstDash val="solid"/>
            <a:round/>
            <a:headEnd/>
            <a:tailEnd/>
          </a:ln>
        </p:spPr>
      </p:sp>
      <p:sp>
        <p:nvSpPr>
          <p:cNvPr id="19" name="Freeform 6"/>
          <p:cNvSpPr/>
          <p:nvPr userDrawn="1"/>
        </p:nvSpPr>
        <p:spPr bwMode="auto">
          <a:xfrm rot="10800000" flipH="1" flipV="1">
            <a:off x="10587818" y="1034724"/>
            <a:ext cx="643415" cy="865927"/>
          </a:xfrm>
          <a:custGeom>
            <a:avLst/>
            <a:gdLst/>
            <a:ahLst/>
            <a:cxnLst/>
            <a:rect l="l" t="t" r="r" b="b"/>
            <a:pathLst>
              <a:path w="10002" h="10000">
                <a:moveTo>
                  <a:pt x="8763" y="0"/>
                </a:moveTo>
                <a:lnTo>
                  <a:pt x="10002" y="0"/>
                </a:lnTo>
                <a:lnTo>
                  <a:pt x="10002" y="10000"/>
                </a:lnTo>
                <a:lnTo>
                  <a:pt x="2" y="10000"/>
                </a:lnTo>
                <a:cubicBezTo>
                  <a:pt x="-2" y="9698"/>
                  <a:pt x="4" y="9427"/>
                  <a:pt x="0" y="9125"/>
                </a:cubicBezTo>
                <a:lnTo>
                  <a:pt x="8763" y="9128"/>
                </a:lnTo>
                <a:lnTo>
                  <a:pt x="8763" y="0"/>
                </a:lnTo>
                <a:close/>
              </a:path>
            </a:pathLst>
          </a:custGeom>
          <a:solidFill>
            <a:srgbClr val="FFB718"/>
          </a:solidFill>
          <a:ln w="0">
            <a:noFill/>
            <a:prstDash val="solid"/>
            <a:round/>
            <a:headEnd/>
            <a:tailEnd/>
          </a:ln>
        </p:spPr>
      </p:sp>
      <p:sp>
        <p:nvSpPr>
          <p:cNvPr id="14" name="Slide Number Placeholder 6"/>
          <p:cNvSpPr>
            <a:spLocks noGrp="1"/>
          </p:cNvSpPr>
          <p:nvPr>
            <p:ph type="sldNum" sz="quarter" idx="12"/>
          </p:nvPr>
        </p:nvSpPr>
        <p:spPr>
          <a:xfrm>
            <a:off x="9170571" y="6453386"/>
            <a:ext cx="1596292" cy="404614"/>
          </a:xfrm>
          <a:prstGeom prst="rect">
            <a:avLst/>
          </a:prstGeom>
        </p:spPr>
        <p:txBody>
          <a:bodyPr/>
          <a:lstStyle>
            <a:lvl1pPr>
              <a:defRPr>
                <a:solidFill>
                  <a:schemeClr val="bg1"/>
                </a:solidFill>
              </a:defRPr>
            </a:lvl1pPr>
          </a:lstStyle>
          <a:p>
            <a:fld id="{33943F3E-CE48-48F4-A664-D93E49928CBC}" type="slidenum">
              <a:rPr lang="en-US" smtClean="0"/>
              <a:pPr/>
              <a:t>‹#›</a:t>
            </a:fld>
            <a:endParaRPr lang="en-US" dirty="0"/>
          </a:p>
        </p:txBody>
      </p:sp>
      <p:pic>
        <p:nvPicPr>
          <p:cNvPr id="16" name="Picture 15"/>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377555" y="5226795"/>
            <a:ext cx="1562816" cy="1562072"/>
          </a:xfrm>
          <a:prstGeom prst="rect">
            <a:avLst/>
          </a:prstGeom>
        </p:spPr>
      </p:pic>
    </p:spTree>
    <p:extLst>
      <p:ext uri="{BB962C8B-B14F-4D97-AF65-F5344CB8AC3E}">
        <p14:creationId xmlns:p14="http://schemas.microsoft.com/office/powerpoint/2010/main" val="410144742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Comparison">
    <p:bg>
      <p:bgPr>
        <a:solidFill>
          <a:srgbClr val="101D49"/>
        </a:solidFill>
        <a:effectLst/>
      </p:bgPr>
    </p:bg>
    <p:spTree>
      <p:nvGrpSpPr>
        <p:cNvPr id="1" name=""/>
        <p:cNvGrpSpPr/>
        <p:nvPr/>
      </p:nvGrpSpPr>
      <p:grpSpPr>
        <a:xfrm>
          <a:off x="0" y="0"/>
          <a:ext cx="0" cy="0"/>
          <a:chOff x="0" y="0"/>
          <a:chExt cx="0" cy="0"/>
        </a:xfrm>
      </p:grpSpPr>
      <p:sp>
        <p:nvSpPr>
          <p:cNvPr id="12" name="Rectangle 11"/>
          <p:cNvSpPr/>
          <p:nvPr userDrawn="1"/>
        </p:nvSpPr>
        <p:spPr>
          <a:xfrm>
            <a:off x="400285" y="410818"/>
            <a:ext cx="11390915" cy="604256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3" name="Freeform 6"/>
          <p:cNvSpPr/>
          <p:nvPr userDrawn="1"/>
        </p:nvSpPr>
        <p:spPr bwMode="auto">
          <a:xfrm flipH="1" flipV="1">
            <a:off x="1113173" y="591262"/>
            <a:ext cx="643415" cy="865927"/>
          </a:xfrm>
          <a:custGeom>
            <a:avLst/>
            <a:gdLst/>
            <a:ahLst/>
            <a:cxnLst/>
            <a:rect l="l" t="t" r="r" b="b"/>
            <a:pathLst>
              <a:path w="10002" h="10000">
                <a:moveTo>
                  <a:pt x="8763" y="0"/>
                </a:moveTo>
                <a:lnTo>
                  <a:pt x="10002" y="0"/>
                </a:lnTo>
                <a:lnTo>
                  <a:pt x="10002" y="10000"/>
                </a:lnTo>
                <a:lnTo>
                  <a:pt x="2" y="10000"/>
                </a:lnTo>
                <a:cubicBezTo>
                  <a:pt x="-2" y="9698"/>
                  <a:pt x="4" y="9427"/>
                  <a:pt x="0" y="9125"/>
                </a:cubicBezTo>
                <a:lnTo>
                  <a:pt x="8763" y="9128"/>
                </a:lnTo>
                <a:lnTo>
                  <a:pt x="8763" y="0"/>
                </a:lnTo>
                <a:close/>
              </a:path>
            </a:pathLst>
          </a:custGeom>
          <a:solidFill>
            <a:srgbClr val="FFB718"/>
          </a:solidFill>
          <a:ln w="0">
            <a:noFill/>
            <a:prstDash val="solid"/>
            <a:round/>
            <a:headEnd/>
            <a:tailEnd/>
          </a:ln>
        </p:spPr>
      </p:sp>
      <p:sp>
        <p:nvSpPr>
          <p:cNvPr id="14" name="Freeform 6"/>
          <p:cNvSpPr/>
          <p:nvPr userDrawn="1"/>
        </p:nvSpPr>
        <p:spPr bwMode="auto">
          <a:xfrm rot="10800000" flipH="1" flipV="1">
            <a:off x="10587818" y="1034724"/>
            <a:ext cx="643415" cy="865927"/>
          </a:xfrm>
          <a:custGeom>
            <a:avLst/>
            <a:gdLst/>
            <a:ahLst/>
            <a:cxnLst/>
            <a:rect l="l" t="t" r="r" b="b"/>
            <a:pathLst>
              <a:path w="10002" h="10000">
                <a:moveTo>
                  <a:pt x="8763" y="0"/>
                </a:moveTo>
                <a:lnTo>
                  <a:pt x="10002" y="0"/>
                </a:lnTo>
                <a:lnTo>
                  <a:pt x="10002" y="10000"/>
                </a:lnTo>
                <a:lnTo>
                  <a:pt x="2" y="10000"/>
                </a:lnTo>
                <a:cubicBezTo>
                  <a:pt x="-2" y="9698"/>
                  <a:pt x="4" y="9427"/>
                  <a:pt x="0" y="9125"/>
                </a:cubicBezTo>
                <a:lnTo>
                  <a:pt x="8763" y="9128"/>
                </a:lnTo>
                <a:lnTo>
                  <a:pt x="8763" y="0"/>
                </a:lnTo>
                <a:close/>
              </a:path>
            </a:pathLst>
          </a:custGeom>
          <a:solidFill>
            <a:srgbClr val="FFB718"/>
          </a:solidFill>
          <a:ln w="0">
            <a:noFill/>
            <a:prstDash val="solid"/>
            <a:round/>
            <a:headEnd/>
            <a:tailEnd/>
          </a:ln>
        </p:spPr>
      </p:sp>
      <p:sp>
        <p:nvSpPr>
          <p:cNvPr id="3" name="Text Placeholder 2"/>
          <p:cNvSpPr>
            <a:spLocks noGrp="1"/>
          </p:cNvSpPr>
          <p:nvPr>
            <p:ph type="body" idx="1"/>
          </p:nvPr>
        </p:nvSpPr>
        <p:spPr>
          <a:xfrm>
            <a:off x="1371600" y="2340864"/>
            <a:ext cx="4443984" cy="823912"/>
          </a:xfrm>
        </p:spPr>
        <p:txBody>
          <a:bodyPr anchor="b">
            <a:noAutofit/>
          </a:bodyPr>
          <a:lstStyle>
            <a:lvl1pPr marL="0" indent="0">
              <a:lnSpc>
                <a:spcPct val="84000"/>
              </a:lnSpc>
              <a:spcBef>
                <a:spcPts val="0"/>
              </a:spcBef>
              <a:spcAft>
                <a:spcPts val="0"/>
              </a:spcAft>
              <a:buNone/>
              <a:defRPr sz="3000" b="0" baseline="0">
                <a:solidFill>
                  <a:schemeClr val="tx2"/>
                </a:solidFill>
              </a:defRPr>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en-US"/>
              <a:t>Click to edit Master text styles</a:t>
            </a:r>
          </a:p>
        </p:txBody>
      </p:sp>
      <p:sp>
        <p:nvSpPr>
          <p:cNvPr id="4" name="Content Placeholder 3"/>
          <p:cNvSpPr>
            <a:spLocks noGrp="1"/>
          </p:cNvSpPr>
          <p:nvPr>
            <p:ph sz="half" idx="2"/>
          </p:nvPr>
        </p:nvSpPr>
        <p:spPr>
          <a:xfrm>
            <a:off x="1371600" y="3305211"/>
            <a:ext cx="4443984" cy="2562193"/>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525015" y="2340864"/>
            <a:ext cx="4443984" cy="823912"/>
          </a:xfrm>
        </p:spPr>
        <p:txBody>
          <a:bodyPr anchor="b">
            <a:noAutofit/>
          </a:bodyPr>
          <a:lstStyle>
            <a:lvl1pPr marL="0" indent="0">
              <a:lnSpc>
                <a:spcPct val="84000"/>
              </a:lnSpc>
              <a:spcBef>
                <a:spcPts val="0"/>
              </a:spcBef>
              <a:spcAft>
                <a:spcPts val="0"/>
              </a:spcAft>
              <a:buNone/>
              <a:defRPr sz="3000" b="0" baseline="0">
                <a:solidFill>
                  <a:schemeClr val="tx2"/>
                </a:solidFill>
              </a:defRPr>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525015" y="3305211"/>
            <a:ext cx="4443984" cy="2562193"/>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lvl1pPr>
              <a:defRPr>
                <a:solidFill>
                  <a:schemeClr val="bg1"/>
                </a:solidFill>
              </a:defRPr>
            </a:lvl1pPr>
          </a:lstStyle>
          <a:p>
            <a:fld id="{52C61527-A03E-4679-86A1-0D1184037993}" type="datetimeFigureOut">
              <a:rPr lang="en-US" smtClean="0"/>
              <a:pPr/>
              <a:t>3/27/2023</a:t>
            </a:fld>
            <a:endParaRPr lang="en-US"/>
          </a:p>
        </p:txBody>
      </p:sp>
      <p:sp>
        <p:nvSpPr>
          <p:cNvPr id="8" name="Footer Placeholder 7"/>
          <p:cNvSpPr>
            <a:spLocks noGrp="1"/>
          </p:cNvSpPr>
          <p:nvPr>
            <p:ph type="ftr" sz="quarter" idx="11"/>
          </p:nvPr>
        </p:nvSpPr>
        <p:spPr/>
        <p:txBody>
          <a:bodyPr/>
          <a:lstStyle>
            <a:lvl1pPr>
              <a:defRPr>
                <a:solidFill>
                  <a:schemeClr val="bg1"/>
                </a:solidFill>
              </a:defRPr>
            </a:lvl1pPr>
          </a:lstStyle>
          <a:p>
            <a:endParaRPr lang="en-US"/>
          </a:p>
        </p:txBody>
      </p:sp>
      <p:sp>
        <p:nvSpPr>
          <p:cNvPr id="11" name="Slide Number Placeholder 6"/>
          <p:cNvSpPr>
            <a:spLocks noGrp="1"/>
          </p:cNvSpPr>
          <p:nvPr>
            <p:ph type="sldNum" sz="quarter" idx="12"/>
          </p:nvPr>
        </p:nvSpPr>
        <p:spPr>
          <a:xfrm>
            <a:off x="9170571" y="6453386"/>
            <a:ext cx="1596292" cy="404614"/>
          </a:xfrm>
          <a:prstGeom prst="rect">
            <a:avLst/>
          </a:prstGeom>
        </p:spPr>
        <p:txBody>
          <a:bodyPr/>
          <a:lstStyle>
            <a:lvl1pPr>
              <a:defRPr>
                <a:solidFill>
                  <a:schemeClr val="bg1"/>
                </a:solidFill>
              </a:defRPr>
            </a:lvl1pPr>
          </a:lstStyle>
          <a:p>
            <a:fld id="{33943F3E-CE48-48F4-A664-D93E49928CBC}" type="slidenum">
              <a:rPr lang="en-US" smtClean="0"/>
              <a:pPr/>
              <a:t>‹#›</a:t>
            </a:fld>
            <a:endParaRPr lang="en-US" dirty="0"/>
          </a:p>
        </p:txBody>
      </p:sp>
      <p:sp>
        <p:nvSpPr>
          <p:cNvPr id="16" name="Title 1"/>
          <p:cNvSpPr>
            <a:spLocks noGrp="1"/>
          </p:cNvSpPr>
          <p:nvPr>
            <p:ph type="title"/>
          </p:nvPr>
        </p:nvSpPr>
        <p:spPr>
          <a:xfrm>
            <a:off x="1371600" y="870860"/>
            <a:ext cx="9601200" cy="829157"/>
          </a:xfrm>
          <a:prstGeom prst="rect">
            <a:avLst/>
          </a:prstGeom>
        </p:spPr>
        <p:txBody>
          <a:bodyPr/>
          <a:lstStyle>
            <a:lvl1pPr>
              <a:defRPr b="1">
                <a:solidFill>
                  <a:srgbClr val="101D49"/>
                </a:solidFill>
              </a:defRPr>
            </a:lvl1pPr>
          </a:lstStyle>
          <a:p>
            <a:r>
              <a:rPr lang="en-US" dirty="0"/>
              <a:t>Click to edit Master title style</a:t>
            </a:r>
          </a:p>
        </p:txBody>
      </p:sp>
      <p:pic>
        <p:nvPicPr>
          <p:cNvPr id="17" name="Picture 1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377555" y="5226795"/>
            <a:ext cx="1562816" cy="1562072"/>
          </a:xfrm>
          <a:prstGeom prst="rect">
            <a:avLst/>
          </a:prstGeom>
        </p:spPr>
      </p:pic>
    </p:spTree>
    <p:extLst>
      <p:ext uri="{BB962C8B-B14F-4D97-AF65-F5344CB8AC3E}">
        <p14:creationId xmlns:p14="http://schemas.microsoft.com/office/powerpoint/2010/main" val="283818037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Title Only">
    <p:bg>
      <p:bgPr>
        <a:solidFill>
          <a:srgbClr val="101D49"/>
        </a:solidFill>
        <a:effectLst/>
      </p:bgPr>
    </p:bg>
    <p:spTree>
      <p:nvGrpSpPr>
        <p:cNvPr id="1" name=""/>
        <p:cNvGrpSpPr/>
        <p:nvPr/>
      </p:nvGrpSpPr>
      <p:grpSpPr>
        <a:xfrm>
          <a:off x="0" y="0"/>
          <a:ext cx="0" cy="0"/>
          <a:chOff x="0" y="0"/>
          <a:chExt cx="0" cy="0"/>
        </a:xfrm>
      </p:grpSpPr>
      <p:sp>
        <p:nvSpPr>
          <p:cNvPr id="8" name="Rectangle 7"/>
          <p:cNvSpPr/>
          <p:nvPr userDrawn="1"/>
        </p:nvSpPr>
        <p:spPr>
          <a:xfrm>
            <a:off x="3" y="685804"/>
            <a:ext cx="10972799" cy="104424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3" name="Date Placeholder 2"/>
          <p:cNvSpPr>
            <a:spLocks noGrp="1"/>
          </p:cNvSpPr>
          <p:nvPr>
            <p:ph type="dt" sz="half" idx="10"/>
          </p:nvPr>
        </p:nvSpPr>
        <p:spPr/>
        <p:txBody>
          <a:bodyPr/>
          <a:lstStyle>
            <a:lvl1pPr>
              <a:defRPr>
                <a:solidFill>
                  <a:schemeClr val="bg1"/>
                </a:solidFill>
              </a:defRPr>
            </a:lvl1pPr>
          </a:lstStyle>
          <a:p>
            <a:fld id="{52C61527-A03E-4679-86A1-0D1184037993}" type="datetimeFigureOut">
              <a:rPr lang="en-US" smtClean="0"/>
              <a:pPr/>
              <a:t>3/27/2023</a:t>
            </a:fld>
            <a:endParaRPr lang="en-US"/>
          </a:p>
        </p:txBody>
      </p:sp>
      <p:sp>
        <p:nvSpPr>
          <p:cNvPr id="4" name="Footer Placeholder 3"/>
          <p:cNvSpPr>
            <a:spLocks noGrp="1"/>
          </p:cNvSpPr>
          <p:nvPr>
            <p:ph type="ftr" sz="quarter" idx="11"/>
          </p:nvPr>
        </p:nvSpPr>
        <p:spPr/>
        <p:txBody>
          <a:bodyPr/>
          <a:lstStyle>
            <a:lvl1pPr>
              <a:defRPr>
                <a:solidFill>
                  <a:schemeClr val="bg1"/>
                </a:solidFill>
              </a:defRPr>
            </a:lvl1pPr>
          </a:lstStyle>
          <a:p>
            <a:endParaRPr lang="en-US"/>
          </a:p>
        </p:txBody>
      </p:sp>
      <p:sp>
        <p:nvSpPr>
          <p:cNvPr id="7" name="Slide Number Placeholder 6"/>
          <p:cNvSpPr>
            <a:spLocks noGrp="1"/>
          </p:cNvSpPr>
          <p:nvPr>
            <p:ph type="sldNum" sz="quarter" idx="12"/>
          </p:nvPr>
        </p:nvSpPr>
        <p:spPr>
          <a:xfrm>
            <a:off x="9170571" y="6453386"/>
            <a:ext cx="1596292" cy="404614"/>
          </a:xfrm>
          <a:prstGeom prst="rect">
            <a:avLst/>
          </a:prstGeom>
        </p:spPr>
        <p:txBody>
          <a:bodyPr/>
          <a:lstStyle>
            <a:lvl1pPr>
              <a:defRPr>
                <a:solidFill>
                  <a:schemeClr val="bg1"/>
                </a:solidFill>
              </a:defRPr>
            </a:lvl1pPr>
          </a:lstStyle>
          <a:p>
            <a:fld id="{33943F3E-CE48-48F4-A664-D93E49928CBC}" type="slidenum">
              <a:rPr lang="en-US" smtClean="0"/>
              <a:pPr/>
              <a:t>‹#›</a:t>
            </a:fld>
            <a:endParaRPr lang="en-US" dirty="0"/>
          </a:p>
        </p:txBody>
      </p:sp>
      <p:sp>
        <p:nvSpPr>
          <p:cNvPr id="14" name="Title 1"/>
          <p:cNvSpPr>
            <a:spLocks noGrp="1"/>
          </p:cNvSpPr>
          <p:nvPr>
            <p:ph type="title"/>
          </p:nvPr>
        </p:nvSpPr>
        <p:spPr>
          <a:xfrm>
            <a:off x="1371600" y="870860"/>
            <a:ext cx="9601200" cy="829157"/>
          </a:xfrm>
          <a:prstGeom prst="rect">
            <a:avLst/>
          </a:prstGeom>
        </p:spPr>
        <p:txBody>
          <a:bodyPr/>
          <a:lstStyle>
            <a:lvl1pPr>
              <a:defRPr b="1">
                <a:solidFill>
                  <a:srgbClr val="101D49"/>
                </a:solidFill>
              </a:defRPr>
            </a:lvl1pPr>
          </a:lstStyle>
          <a:p>
            <a:r>
              <a:rPr lang="en-US" dirty="0"/>
              <a:t>Click to edit Master title style</a:t>
            </a:r>
          </a:p>
        </p:txBody>
      </p:sp>
      <p:pic>
        <p:nvPicPr>
          <p:cNvPr id="9" name="Picture 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206853" y="5620408"/>
            <a:ext cx="1985147" cy="951961"/>
          </a:xfrm>
          <a:prstGeom prst="rect">
            <a:avLst/>
          </a:prstGeom>
        </p:spPr>
      </p:pic>
    </p:spTree>
    <p:extLst>
      <p:ext uri="{BB962C8B-B14F-4D97-AF65-F5344CB8AC3E}">
        <p14:creationId xmlns:p14="http://schemas.microsoft.com/office/powerpoint/2010/main" val="103523190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1_Title Only">
    <p:bg>
      <p:bgPr>
        <a:solidFill>
          <a:srgbClr val="101D49"/>
        </a:solidFill>
        <a:effectLst/>
      </p:bgPr>
    </p:bg>
    <p:spTree>
      <p:nvGrpSpPr>
        <p:cNvPr id="1" name=""/>
        <p:cNvGrpSpPr/>
        <p:nvPr/>
      </p:nvGrpSpPr>
      <p:grpSpPr>
        <a:xfrm>
          <a:off x="0" y="0"/>
          <a:ext cx="0" cy="0"/>
          <a:chOff x="0" y="0"/>
          <a:chExt cx="0" cy="0"/>
        </a:xfrm>
      </p:grpSpPr>
      <p:sp>
        <p:nvSpPr>
          <p:cNvPr id="8" name="Rectangle 7"/>
          <p:cNvSpPr/>
          <p:nvPr userDrawn="1"/>
        </p:nvSpPr>
        <p:spPr>
          <a:xfrm>
            <a:off x="3" y="685804"/>
            <a:ext cx="10972799" cy="104424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3" name="Date Placeholder 2"/>
          <p:cNvSpPr>
            <a:spLocks noGrp="1"/>
          </p:cNvSpPr>
          <p:nvPr>
            <p:ph type="dt" sz="half" idx="10"/>
          </p:nvPr>
        </p:nvSpPr>
        <p:spPr/>
        <p:txBody>
          <a:bodyPr/>
          <a:lstStyle>
            <a:lvl1pPr>
              <a:defRPr>
                <a:solidFill>
                  <a:schemeClr val="bg1"/>
                </a:solidFill>
              </a:defRPr>
            </a:lvl1pPr>
          </a:lstStyle>
          <a:p>
            <a:fld id="{52C61527-A03E-4679-86A1-0D1184037993}" type="datetimeFigureOut">
              <a:rPr lang="en-US" smtClean="0"/>
              <a:pPr/>
              <a:t>3/27/2023</a:t>
            </a:fld>
            <a:endParaRPr lang="en-US"/>
          </a:p>
        </p:txBody>
      </p:sp>
      <p:sp>
        <p:nvSpPr>
          <p:cNvPr id="4" name="Footer Placeholder 3"/>
          <p:cNvSpPr>
            <a:spLocks noGrp="1"/>
          </p:cNvSpPr>
          <p:nvPr>
            <p:ph type="ftr" sz="quarter" idx="11"/>
          </p:nvPr>
        </p:nvSpPr>
        <p:spPr/>
        <p:txBody>
          <a:bodyPr/>
          <a:lstStyle>
            <a:lvl1pPr>
              <a:defRPr>
                <a:solidFill>
                  <a:schemeClr val="bg1"/>
                </a:solidFill>
              </a:defRPr>
            </a:lvl1pPr>
          </a:lstStyle>
          <a:p>
            <a:endParaRPr lang="en-US"/>
          </a:p>
        </p:txBody>
      </p:sp>
      <p:sp>
        <p:nvSpPr>
          <p:cNvPr id="7" name="Slide Number Placeholder 6"/>
          <p:cNvSpPr>
            <a:spLocks noGrp="1"/>
          </p:cNvSpPr>
          <p:nvPr>
            <p:ph type="sldNum" sz="quarter" idx="12"/>
          </p:nvPr>
        </p:nvSpPr>
        <p:spPr>
          <a:xfrm>
            <a:off x="9170571" y="6453386"/>
            <a:ext cx="1596292" cy="404614"/>
          </a:xfrm>
          <a:prstGeom prst="rect">
            <a:avLst/>
          </a:prstGeom>
        </p:spPr>
        <p:txBody>
          <a:bodyPr/>
          <a:lstStyle>
            <a:lvl1pPr>
              <a:defRPr>
                <a:solidFill>
                  <a:schemeClr val="bg1"/>
                </a:solidFill>
              </a:defRPr>
            </a:lvl1pPr>
          </a:lstStyle>
          <a:p>
            <a:fld id="{33943F3E-CE48-48F4-A664-D93E49928CBC}" type="slidenum">
              <a:rPr lang="en-US" smtClean="0"/>
              <a:pPr/>
              <a:t>‹#›</a:t>
            </a:fld>
            <a:endParaRPr lang="en-US" dirty="0"/>
          </a:p>
        </p:txBody>
      </p:sp>
      <p:sp>
        <p:nvSpPr>
          <p:cNvPr id="14" name="Title 1"/>
          <p:cNvSpPr>
            <a:spLocks noGrp="1"/>
          </p:cNvSpPr>
          <p:nvPr>
            <p:ph type="title"/>
          </p:nvPr>
        </p:nvSpPr>
        <p:spPr>
          <a:xfrm>
            <a:off x="1371600" y="870860"/>
            <a:ext cx="9601200" cy="829157"/>
          </a:xfrm>
          <a:prstGeom prst="rect">
            <a:avLst/>
          </a:prstGeom>
        </p:spPr>
        <p:txBody>
          <a:bodyPr/>
          <a:lstStyle>
            <a:lvl1pPr>
              <a:defRPr b="1">
                <a:solidFill>
                  <a:srgbClr val="101D49"/>
                </a:solidFill>
              </a:defRPr>
            </a:lvl1pPr>
          </a:lstStyle>
          <a:p>
            <a:r>
              <a:rPr lang="en-US" dirty="0"/>
              <a:t>Click to edit Master title style</a:t>
            </a:r>
          </a:p>
        </p:txBody>
      </p:sp>
      <p:graphicFrame>
        <p:nvGraphicFramePr>
          <p:cNvPr id="2" name="Diagram 1"/>
          <p:cNvGraphicFramePr/>
          <p:nvPr userDrawn="1">
            <p:extLst>
              <p:ext uri="{D42A27DB-BD31-4B8C-83A1-F6EECF244321}">
                <p14:modId xmlns:p14="http://schemas.microsoft.com/office/powerpoint/2010/main" val="3936289070"/>
              </p:ext>
            </p:extLst>
          </p:nvPr>
        </p:nvGraphicFramePr>
        <p:xfrm>
          <a:off x="657658" y="1885069"/>
          <a:ext cx="10392228" cy="422323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5" name="Picture 4"/>
          <p:cNvPicPr>
            <a:picLocks noChangeAspect="1"/>
          </p:cNvPicPr>
          <p:nvPr userDrawn="1"/>
        </p:nvPicPr>
        <p:blipFill>
          <a:blip r:embed="rId7" cstate="print">
            <a:biLevel thresh="25000"/>
            <a:extLst>
              <a:ext uri="{28A0092B-C50C-407E-A947-70E740481C1C}">
                <a14:useLocalDpi xmlns:a14="http://schemas.microsoft.com/office/drawing/2010/main" val="0"/>
              </a:ext>
            </a:extLst>
          </a:blip>
          <a:stretch>
            <a:fillRect/>
          </a:stretch>
        </p:blipFill>
        <p:spPr>
          <a:xfrm>
            <a:off x="1326995" y="2124299"/>
            <a:ext cx="1171639" cy="1171639"/>
          </a:xfrm>
          <a:prstGeom prst="rect">
            <a:avLst/>
          </a:prstGeom>
        </p:spPr>
      </p:pic>
      <p:pic>
        <p:nvPicPr>
          <p:cNvPr id="11" name="Picture 10"/>
          <p:cNvPicPr>
            <a:picLocks noChangeAspect="1"/>
          </p:cNvPicPr>
          <p:nvPr userDrawn="1"/>
        </p:nvPicPr>
        <p:blipFill>
          <a:blip r:embed="rId8">
            <a:extLst>
              <a:ext uri="{28A0092B-C50C-407E-A947-70E740481C1C}">
                <a14:useLocalDpi xmlns:a14="http://schemas.microsoft.com/office/drawing/2010/main" val="0"/>
              </a:ext>
            </a:extLst>
          </a:blip>
          <a:stretch>
            <a:fillRect/>
          </a:stretch>
        </p:blipFill>
        <p:spPr>
          <a:xfrm>
            <a:off x="3176775" y="2031578"/>
            <a:ext cx="1329564" cy="1357072"/>
          </a:xfrm>
          <a:prstGeom prst="rect">
            <a:avLst/>
          </a:prstGeom>
        </p:spPr>
      </p:pic>
      <p:pic>
        <p:nvPicPr>
          <p:cNvPr id="12" name="Picture 11"/>
          <p:cNvPicPr>
            <a:picLocks noChangeAspect="1"/>
          </p:cNvPicPr>
          <p:nvPr userDrawn="1"/>
        </p:nvPicPr>
        <p:blipFill>
          <a:blip r:embed="rId9">
            <a:extLst>
              <a:ext uri="{28A0092B-C50C-407E-A947-70E740481C1C}">
                <a14:useLocalDpi xmlns:a14="http://schemas.microsoft.com/office/drawing/2010/main" val="0"/>
              </a:ext>
            </a:extLst>
          </a:blip>
          <a:stretch>
            <a:fillRect/>
          </a:stretch>
        </p:blipFill>
        <p:spPr>
          <a:xfrm>
            <a:off x="4773572" y="1673400"/>
            <a:ext cx="2073435" cy="2073435"/>
          </a:xfrm>
          <a:prstGeom prst="rect">
            <a:avLst/>
          </a:prstGeom>
        </p:spPr>
      </p:pic>
      <p:pic>
        <p:nvPicPr>
          <p:cNvPr id="16" name="Picture 15"/>
          <p:cNvPicPr>
            <a:picLocks noChangeAspect="1"/>
          </p:cNvPicPr>
          <p:nvPr userDrawn="1"/>
        </p:nvPicPr>
        <p:blipFill rotWithShape="1">
          <a:blip r:embed="rId10" cstate="print">
            <a:biLevel thresh="25000"/>
            <a:extLst>
              <a:ext uri="{28A0092B-C50C-407E-A947-70E740481C1C}">
                <a14:useLocalDpi xmlns:a14="http://schemas.microsoft.com/office/drawing/2010/main" val="0"/>
              </a:ext>
            </a:extLst>
          </a:blip>
          <a:srcRect/>
          <a:stretch/>
        </p:blipFill>
        <p:spPr>
          <a:xfrm>
            <a:off x="9363605" y="2124299"/>
            <a:ext cx="885371" cy="1393379"/>
          </a:xfrm>
          <a:prstGeom prst="rect">
            <a:avLst/>
          </a:prstGeom>
        </p:spPr>
      </p:pic>
      <p:pic>
        <p:nvPicPr>
          <p:cNvPr id="17" name="Picture 16"/>
          <p:cNvPicPr>
            <a:picLocks noChangeAspect="1"/>
          </p:cNvPicPr>
          <p:nvPr userDrawn="1"/>
        </p:nvPicPr>
        <p:blipFill rotWithShape="1">
          <a:blip r:embed="rId11" cstate="print">
            <a:biLevel thresh="25000"/>
            <a:extLst>
              <a:ext uri="{28A0092B-C50C-407E-A947-70E740481C1C}">
                <a14:useLocalDpi xmlns:a14="http://schemas.microsoft.com/office/drawing/2010/main" val="0"/>
              </a:ext>
            </a:extLst>
          </a:blip>
          <a:srcRect/>
          <a:stretch/>
        </p:blipFill>
        <p:spPr>
          <a:xfrm>
            <a:off x="7034884" y="2237877"/>
            <a:ext cx="1595944" cy="1154959"/>
          </a:xfrm>
          <a:prstGeom prst="rect">
            <a:avLst/>
          </a:prstGeom>
        </p:spPr>
      </p:pic>
      <p:sp>
        <p:nvSpPr>
          <p:cNvPr id="21" name="Text Placeholder 20"/>
          <p:cNvSpPr>
            <a:spLocks noGrp="1"/>
          </p:cNvSpPr>
          <p:nvPr>
            <p:ph type="body" sz="quarter" idx="13" hasCustomPrompt="1"/>
          </p:nvPr>
        </p:nvSpPr>
        <p:spPr>
          <a:xfrm>
            <a:off x="1114301" y="3640624"/>
            <a:ext cx="1597025" cy="2467685"/>
          </a:xfrm>
        </p:spPr>
        <p:txBody>
          <a:bodyPr>
            <a:normAutofit/>
          </a:bodyPr>
          <a:lstStyle>
            <a:lvl1pPr marL="0" indent="0">
              <a:buNone/>
              <a:defRPr sz="2400">
                <a:solidFill>
                  <a:schemeClr val="bg1"/>
                </a:solidFill>
              </a:defRPr>
            </a:lvl1pPr>
          </a:lstStyle>
          <a:p>
            <a:pPr lvl="0"/>
            <a:r>
              <a:rPr lang="en-US" dirty="0"/>
              <a:t>[Text]</a:t>
            </a:r>
          </a:p>
        </p:txBody>
      </p:sp>
      <p:sp>
        <p:nvSpPr>
          <p:cNvPr id="22" name="Text Placeholder 20"/>
          <p:cNvSpPr>
            <a:spLocks noGrp="1"/>
          </p:cNvSpPr>
          <p:nvPr>
            <p:ph type="body" sz="quarter" idx="14" hasCustomPrompt="1"/>
          </p:nvPr>
        </p:nvSpPr>
        <p:spPr>
          <a:xfrm>
            <a:off x="3042537" y="3641018"/>
            <a:ext cx="1597025" cy="2467685"/>
          </a:xfrm>
        </p:spPr>
        <p:txBody>
          <a:bodyPr>
            <a:normAutofit/>
          </a:bodyPr>
          <a:lstStyle>
            <a:lvl1pPr marL="0" indent="0">
              <a:buNone/>
              <a:defRPr sz="2400">
                <a:solidFill>
                  <a:schemeClr val="bg1"/>
                </a:solidFill>
              </a:defRPr>
            </a:lvl1pPr>
          </a:lstStyle>
          <a:p>
            <a:pPr lvl="0"/>
            <a:r>
              <a:rPr lang="en-US" dirty="0"/>
              <a:t>[Text]</a:t>
            </a:r>
          </a:p>
        </p:txBody>
      </p:sp>
      <p:sp>
        <p:nvSpPr>
          <p:cNvPr id="23" name="Text Placeholder 20"/>
          <p:cNvSpPr>
            <a:spLocks noGrp="1"/>
          </p:cNvSpPr>
          <p:nvPr>
            <p:ph type="body" sz="quarter" idx="15" hasCustomPrompt="1"/>
          </p:nvPr>
        </p:nvSpPr>
        <p:spPr>
          <a:xfrm>
            <a:off x="5039117" y="3640624"/>
            <a:ext cx="1597025" cy="2467685"/>
          </a:xfrm>
        </p:spPr>
        <p:txBody>
          <a:bodyPr>
            <a:normAutofit/>
          </a:bodyPr>
          <a:lstStyle>
            <a:lvl1pPr marL="0" indent="0">
              <a:buNone/>
              <a:defRPr sz="2400">
                <a:solidFill>
                  <a:schemeClr val="bg1"/>
                </a:solidFill>
              </a:defRPr>
            </a:lvl1pPr>
          </a:lstStyle>
          <a:p>
            <a:pPr lvl="0"/>
            <a:r>
              <a:rPr lang="en-US" dirty="0"/>
              <a:t>[Text]</a:t>
            </a:r>
          </a:p>
        </p:txBody>
      </p:sp>
      <p:sp>
        <p:nvSpPr>
          <p:cNvPr id="24" name="Text Placeholder 20"/>
          <p:cNvSpPr>
            <a:spLocks noGrp="1"/>
          </p:cNvSpPr>
          <p:nvPr>
            <p:ph type="body" sz="quarter" idx="16" hasCustomPrompt="1"/>
          </p:nvPr>
        </p:nvSpPr>
        <p:spPr>
          <a:xfrm>
            <a:off x="7033806" y="3640624"/>
            <a:ext cx="1597025" cy="2467685"/>
          </a:xfrm>
        </p:spPr>
        <p:txBody>
          <a:bodyPr>
            <a:normAutofit/>
          </a:bodyPr>
          <a:lstStyle>
            <a:lvl1pPr marL="0" indent="0">
              <a:buNone/>
              <a:defRPr sz="2400">
                <a:solidFill>
                  <a:schemeClr val="bg1"/>
                </a:solidFill>
              </a:defRPr>
            </a:lvl1pPr>
          </a:lstStyle>
          <a:p>
            <a:pPr lvl="0"/>
            <a:r>
              <a:rPr lang="en-US" dirty="0"/>
              <a:t>[Text]</a:t>
            </a:r>
          </a:p>
        </p:txBody>
      </p:sp>
      <p:sp>
        <p:nvSpPr>
          <p:cNvPr id="25" name="Text Placeholder 20"/>
          <p:cNvSpPr>
            <a:spLocks noGrp="1"/>
          </p:cNvSpPr>
          <p:nvPr>
            <p:ph type="body" sz="quarter" idx="17" hasCustomPrompt="1"/>
          </p:nvPr>
        </p:nvSpPr>
        <p:spPr>
          <a:xfrm>
            <a:off x="9007778" y="3640624"/>
            <a:ext cx="1597025" cy="2467685"/>
          </a:xfrm>
        </p:spPr>
        <p:txBody>
          <a:bodyPr>
            <a:normAutofit/>
          </a:bodyPr>
          <a:lstStyle>
            <a:lvl1pPr marL="0" indent="0">
              <a:buNone/>
              <a:defRPr sz="2400">
                <a:solidFill>
                  <a:schemeClr val="bg1"/>
                </a:solidFill>
              </a:defRPr>
            </a:lvl1pPr>
          </a:lstStyle>
          <a:p>
            <a:pPr lvl="0"/>
            <a:r>
              <a:rPr lang="en-US" dirty="0"/>
              <a:t>[Text]</a:t>
            </a:r>
          </a:p>
        </p:txBody>
      </p:sp>
      <p:pic>
        <p:nvPicPr>
          <p:cNvPr id="19" name="Picture 18"/>
          <p:cNvPicPr>
            <a:picLocks noChangeAspect="1"/>
          </p:cNvPicPr>
          <p:nvPr userDrawn="1"/>
        </p:nvPicPr>
        <p:blipFill>
          <a:blip r:embed="rId12" cstate="print">
            <a:extLst>
              <a:ext uri="{28A0092B-C50C-407E-A947-70E740481C1C}">
                <a14:useLocalDpi xmlns:a14="http://schemas.microsoft.com/office/drawing/2010/main" val="0"/>
              </a:ext>
            </a:extLst>
          </a:blip>
          <a:stretch>
            <a:fillRect/>
          </a:stretch>
        </p:blipFill>
        <p:spPr>
          <a:xfrm>
            <a:off x="10206853" y="5620408"/>
            <a:ext cx="1985147" cy="951961"/>
          </a:xfrm>
          <a:prstGeom prst="rect">
            <a:avLst/>
          </a:prstGeom>
        </p:spPr>
      </p:pic>
    </p:spTree>
    <p:extLst>
      <p:ext uri="{BB962C8B-B14F-4D97-AF65-F5344CB8AC3E}">
        <p14:creationId xmlns:p14="http://schemas.microsoft.com/office/powerpoint/2010/main" val="117764627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101D49"/>
        </a:solidFill>
        <a:effectLst/>
      </p:bgPr>
    </p:bg>
    <p:spTree>
      <p:nvGrpSpPr>
        <p:cNvPr id="1" name=""/>
        <p:cNvGrpSpPr/>
        <p:nvPr/>
      </p:nvGrpSpPr>
      <p:grpSpPr>
        <a:xfrm>
          <a:off x="0" y="0"/>
          <a:ext cx="0" cy="0"/>
          <a:chOff x="0" y="0"/>
          <a:chExt cx="0" cy="0"/>
        </a:xfrm>
      </p:grpSpPr>
      <p:sp>
        <p:nvSpPr>
          <p:cNvPr id="11" name="Rectangle 10"/>
          <p:cNvSpPr/>
          <p:nvPr userDrawn="1"/>
        </p:nvSpPr>
        <p:spPr>
          <a:xfrm>
            <a:off x="400285" y="410818"/>
            <a:ext cx="11390915" cy="604256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3" name="Text Placeholder 2"/>
          <p:cNvSpPr>
            <a:spLocks noGrp="1"/>
          </p:cNvSpPr>
          <p:nvPr>
            <p:ph type="body" idx="1"/>
          </p:nvPr>
        </p:nvSpPr>
        <p:spPr>
          <a:xfrm>
            <a:off x="1371600" y="2286000"/>
            <a:ext cx="9601200" cy="35814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390650" y="6453386"/>
            <a:ext cx="1204572" cy="404614"/>
          </a:xfrm>
          <a:prstGeom prst="rect">
            <a:avLst/>
          </a:prstGeom>
        </p:spPr>
        <p:txBody>
          <a:bodyPr vert="horz" lIns="91440" tIns="45720" rIns="91440" bIns="45720" rtlCol="0" anchor="ctr"/>
          <a:lstStyle>
            <a:lvl1pPr algn="l">
              <a:defRPr sz="1200" baseline="0">
                <a:solidFill>
                  <a:schemeClr val="bg1"/>
                </a:solidFill>
              </a:defRPr>
            </a:lvl1pPr>
          </a:lstStyle>
          <a:p>
            <a:fld id="{52C61527-A03E-4679-86A1-0D1184037993}" type="datetimeFigureOut">
              <a:rPr lang="en-US" smtClean="0"/>
              <a:pPr/>
              <a:t>3/27/2023</a:t>
            </a:fld>
            <a:endParaRPr lang="en-US"/>
          </a:p>
        </p:txBody>
      </p:sp>
      <p:sp>
        <p:nvSpPr>
          <p:cNvPr id="5" name="Footer Placeholder 4"/>
          <p:cNvSpPr>
            <a:spLocks noGrp="1"/>
          </p:cNvSpPr>
          <p:nvPr>
            <p:ph type="ftr" sz="quarter" idx="3"/>
          </p:nvPr>
        </p:nvSpPr>
        <p:spPr>
          <a:xfrm>
            <a:off x="2893566" y="6453386"/>
            <a:ext cx="6280831" cy="404614"/>
          </a:xfrm>
          <a:prstGeom prst="rect">
            <a:avLst/>
          </a:prstGeom>
        </p:spPr>
        <p:txBody>
          <a:bodyPr vert="horz" lIns="91440" tIns="45720" rIns="91440" bIns="45720" rtlCol="0" anchor="ctr"/>
          <a:lstStyle>
            <a:lvl1pPr algn="l">
              <a:defRPr sz="1200" baseline="0">
                <a:solidFill>
                  <a:schemeClr val="bg1"/>
                </a:solidFill>
              </a:defRPr>
            </a:lvl1pPr>
          </a:lstStyle>
          <a:p>
            <a:endParaRPr lang="en-US"/>
          </a:p>
        </p:txBody>
      </p:sp>
      <p:sp>
        <p:nvSpPr>
          <p:cNvPr id="8" name="Slide Number Placeholder 6"/>
          <p:cNvSpPr>
            <a:spLocks noGrp="1"/>
          </p:cNvSpPr>
          <p:nvPr>
            <p:ph type="sldNum" sz="quarter" idx="4"/>
          </p:nvPr>
        </p:nvSpPr>
        <p:spPr>
          <a:xfrm>
            <a:off x="9170571" y="6453386"/>
            <a:ext cx="1596292" cy="404614"/>
          </a:xfrm>
          <a:prstGeom prst="rect">
            <a:avLst/>
          </a:prstGeom>
        </p:spPr>
        <p:txBody>
          <a:bodyPr/>
          <a:lstStyle>
            <a:lvl1pPr>
              <a:defRPr>
                <a:solidFill>
                  <a:schemeClr val="bg1"/>
                </a:solidFill>
              </a:defRPr>
            </a:lvl1pPr>
          </a:lstStyle>
          <a:p>
            <a:fld id="{33943F3E-CE48-48F4-A664-D93E49928CBC}" type="slidenum">
              <a:rPr lang="en-US" smtClean="0"/>
              <a:pPr/>
              <a:t>‹#›</a:t>
            </a:fld>
            <a:endParaRPr lang="en-US" dirty="0"/>
          </a:p>
        </p:txBody>
      </p:sp>
      <p:sp>
        <p:nvSpPr>
          <p:cNvPr id="12" name="Title 1"/>
          <p:cNvSpPr txBox="1">
            <a:spLocks/>
          </p:cNvSpPr>
          <p:nvPr userDrawn="1"/>
        </p:nvSpPr>
        <p:spPr>
          <a:xfrm>
            <a:off x="1371600" y="870860"/>
            <a:ext cx="9601200" cy="829157"/>
          </a:xfrm>
          <a:prstGeom prst="rect">
            <a:avLst/>
          </a:prstGeom>
        </p:spPr>
        <p:txBody>
          <a:bodyPr/>
          <a:lstStyle>
            <a:lvl1pPr algn="l" defTabSz="914400" rtl="0" eaLnBrk="1" latinLnBrk="0" hangingPunct="1">
              <a:lnSpc>
                <a:spcPct val="89000"/>
              </a:lnSpc>
              <a:spcBef>
                <a:spcPct val="0"/>
              </a:spcBef>
              <a:buNone/>
              <a:defRPr sz="4400" b="1" kern="1200" baseline="0">
                <a:solidFill>
                  <a:srgbClr val="101D49"/>
                </a:solidFill>
                <a:latin typeface="+mj-lt"/>
                <a:ea typeface="+mj-ea"/>
                <a:cs typeface="+mj-cs"/>
              </a:defRPr>
            </a:lvl1pPr>
          </a:lstStyle>
          <a:p>
            <a:r>
              <a:rPr lang="en-US" sz="4400"/>
              <a:t>Click to edit Master title style</a:t>
            </a:r>
            <a:endParaRPr lang="en-US" sz="4400" dirty="0"/>
          </a:p>
        </p:txBody>
      </p:sp>
      <p:sp>
        <p:nvSpPr>
          <p:cNvPr id="13" name="Freeform 6"/>
          <p:cNvSpPr/>
          <p:nvPr userDrawn="1"/>
        </p:nvSpPr>
        <p:spPr bwMode="auto">
          <a:xfrm flipH="1" flipV="1">
            <a:off x="1113173" y="591262"/>
            <a:ext cx="643415" cy="865927"/>
          </a:xfrm>
          <a:custGeom>
            <a:avLst/>
            <a:gdLst/>
            <a:ahLst/>
            <a:cxnLst/>
            <a:rect l="l" t="t" r="r" b="b"/>
            <a:pathLst>
              <a:path w="10002" h="10000">
                <a:moveTo>
                  <a:pt x="8763" y="0"/>
                </a:moveTo>
                <a:lnTo>
                  <a:pt x="10002" y="0"/>
                </a:lnTo>
                <a:lnTo>
                  <a:pt x="10002" y="10000"/>
                </a:lnTo>
                <a:lnTo>
                  <a:pt x="2" y="10000"/>
                </a:lnTo>
                <a:cubicBezTo>
                  <a:pt x="-2" y="9698"/>
                  <a:pt x="4" y="9427"/>
                  <a:pt x="0" y="9125"/>
                </a:cubicBezTo>
                <a:lnTo>
                  <a:pt x="8763" y="9128"/>
                </a:lnTo>
                <a:lnTo>
                  <a:pt x="8763" y="0"/>
                </a:lnTo>
                <a:close/>
              </a:path>
            </a:pathLst>
          </a:custGeom>
          <a:solidFill>
            <a:srgbClr val="FFB718"/>
          </a:solidFill>
          <a:ln w="0">
            <a:noFill/>
            <a:prstDash val="solid"/>
            <a:round/>
            <a:headEnd/>
            <a:tailEnd/>
          </a:ln>
        </p:spPr>
      </p:sp>
      <p:sp>
        <p:nvSpPr>
          <p:cNvPr id="14" name="Freeform 6"/>
          <p:cNvSpPr/>
          <p:nvPr userDrawn="1"/>
        </p:nvSpPr>
        <p:spPr bwMode="auto">
          <a:xfrm rot="10800000" flipH="1" flipV="1">
            <a:off x="10587818" y="1034724"/>
            <a:ext cx="643415" cy="865927"/>
          </a:xfrm>
          <a:custGeom>
            <a:avLst/>
            <a:gdLst/>
            <a:ahLst/>
            <a:cxnLst/>
            <a:rect l="l" t="t" r="r" b="b"/>
            <a:pathLst>
              <a:path w="10002" h="10000">
                <a:moveTo>
                  <a:pt x="8763" y="0"/>
                </a:moveTo>
                <a:lnTo>
                  <a:pt x="10002" y="0"/>
                </a:lnTo>
                <a:lnTo>
                  <a:pt x="10002" y="10000"/>
                </a:lnTo>
                <a:lnTo>
                  <a:pt x="2" y="10000"/>
                </a:lnTo>
                <a:cubicBezTo>
                  <a:pt x="-2" y="9698"/>
                  <a:pt x="4" y="9427"/>
                  <a:pt x="0" y="9125"/>
                </a:cubicBezTo>
                <a:lnTo>
                  <a:pt x="8763" y="9128"/>
                </a:lnTo>
                <a:lnTo>
                  <a:pt x="8763" y="0"/>
                </a:lnTo>
                <a:close/>
              </a:path>
            </a:pathLst>
          </a:custGeom>
          <a:solidFill>
            <a:srgbClr val="FFB718"/>
          </a:solidFill>
          <a:ln w="0">
            <a:noFill/>
            <a:prstDash val="solid"/>
            <a:round/>
            <a:headEnd/>
            <a:tailEnd/>
          </a:ln>
        </p:spPr>
      </p:sp>
      <p:pic>
        <p:nvPicPr>
          <p:cNvPr id="15" name="Picture 14"/>
          <p:cNvPicPr>
            <a:picLocks noChangeAspect="1"/>
          </p:cNvPicPr>
          <p:nvPr userDrawn="1"/>
        </p:nvPicPr>
        <p:blipFill>
          <a:blip r:embed="rId9" cstate="print">
            <a:extLst>
              <a:ext uri="{28A0092B-C50C-407E-A947-70E740481C1C}">
                <a14:useLocalDpi xmlns:a14="http://schemas.microsoft.com/office/drawing/2010/main" val="0"/>
              </a:ext>
            </a:extLst>
          </a:blip>
          <a:stretch>
            <a:fillRect/>
          </a:stretch>
        </p:blipFill>
        <p:spPr>
          <a:xfrm>
            <a:off x="10377555" y="5226795"/>
            <a:ext cx="1562816" cy="1562072"/>
          </a:xfrm>
          <a:prstGeom prst="rect">
            <a:avLst/>
          </a:prstGeom>
        </p:spPr>
      </p:pic>
    </p:spTree>
    <p:extLst>
      <p:ext uri="{BB962C8B-B14F-4D97-AF65-F5344CB8AC3E}">
        <p14:creationId xmlns:p14="http://schemas.microsoft.com/office/powerpoint/2010/main" val="3698954984"/>
      </p:ext>
    </p:extLst>
  </p:cSld>
  <p:clrMap bg1="lt1" tx1="dk1" bg2="lt2" tx2="dk2" accent1="accent1" accent2="accent2" accent3="accent3" accent4="accent4" accent5="accent5" accent6="accent6" hlink="hlink" folHlink="folHlink"/>
  <p:sldLayoutIdLst>
    <p:sldLayoutId id="2147483661" r:id="rId1"/>
    <p:sldLayoutId id="2147483669" r:id="rId2"/>
    <p:sldLayoutId id="2147483670" r:id="rId3"/>
    <p:sldLayoutId id="2147483662" r:id="rId4"/>
    <p:sldLayoutId id="2147483665" r:id="rId5"/>
    <p:sldLayoutId id="2147483666" r:id="rId6"/>
    <p:sldLayoutId id="2147483671" r:id="rId7"/>
  </p:sldLayoutIdLst>
  <p:txStyles>
    <p:titleStyle>
      <a:lvl1pPr algn="l" defTabSz="914377" rtl="0" eaLnBrk="1" latinLnBrk="0" hangingPunct="1">
        <a:lnSpc>
          <a:spcPct val="89000"/>
        </a:lnSpc>
        <a:spcBef>
          <a:spcPct val="0"/>
        </a:spcBef>
        <a:buNone/>
        <a:defRPr sz="4400" kern="1200" baseline="0">
          <a:solidFill>
            <a:srgbClr val="101D49"/>
          </a:solidFill>
          <a:latin typeface="+mj-lt"/>
          <a:ea typeface="+mj-ea"/>
          <a:cs typeface="+mj-cs"/>
        </a:defRPr>
      </a:lvl1pPr>
    </p:titleStyle>
    <p:bodyStyle>
      <a:lvl1pPr marL="384038" indent="-384038" algn="l" defTabSz="914377" rtl="0" eaLnBrk="1" latinLnBrk="0" hangingPunct="1">
        <a:lnSpc>
          <a:spcPct val="94000"/>
        </a:lnSpc>
        <a:spcBef>
          <a:spcPts val="1000"/>
        </a:spcBef>
        <a:spcAft>
          <a:spcPts val="200"/>
        </a:spcAft>
        <a:buFont typeface="Franklin Gothic Book" panose="020B0503020102020204" pitchFamily="34" charset="0"/>
        <a:buChar char="■"/>
        <a:defRPr sz="2000" kern="1200" baseline="0">
          <a:solidFill>
            <a:schemeClr val="tx2"/>
          </a:solidFill>
          <a:latin typeface="+mn-lt"/>
          <a:ea typeface="+mn-ea"/>
          <a:cs typeface="+mn-cs"/>
        </a:defRPr>
      </a:lvl1pPr>
      <a:lvl2pPr marL="914377" indent="-384038" algn="l" defTabSz="914377" rtl="0" eaLnBrk="1" latinLnBrk="0" hangingPunct="1">
        <a:lnSpc>
          <a:spcPct val="94000"/>
        </a:lnSpc>
        <a:spcBef>
          <a:spcPts val="500"/>
        </a:spcBef>
        <a:spcAft>
          <a:spcPts val="200"/>
        </a:spcAft>
        <a:buFont typeface="Franklin Gothic Book" panose="020B0503020102020204" pitchFamily="34" charset="0"/>
        <a:buChar char="–"/>
        <a:defRPr sz="2000" i="1" kern="1200" baseline="0">
          <a:solidFill>
            <a:schemeClr val="tx2"/>
          </a:solidFill>
          <a:latin typeface="+mn-lt"/>
          <a:ea typeface="+mn-ea"/>
          <a:cs typeface="+mn-cs"/>
        </a:defRPr>
      </a:lvl2pPr>
      <a:lvl3pPr marL="1371566" indent="-384038" algn="l" defTabSz="914377" rtl="0" eaLnBrk="1" latinLnBrk="0" hangingPunct="1">
        <a:lnSpc>
          <a:spcPct val="94000"/>
        </a:lnSpc>
        <a:spcBef>
          <a:spcPts val="500"/>
        </a:spcBef>
        <a:spcAft>
          <a:spcPts val="200"/>
        </a:spcAft>
        <a:buFont typeface="Franklin Gothic Book" panose="020B0503020102020204" pitchFamily="34" charset="0"/>
        <a:buChar char="■"/>
        <a:defRPr sz="1800" kern="1200" baseline="0">
          <a:solidFill>
            <a:schemeClr val="tx2"/>
          </a:solidFill>
          <a:latin typeface="+mn-lt"/>
          <a:ea typeface="+mn-ea"/>
          <a:cs typeface="+mn-cs"/>
        </a:defRPr>
      </a:lvl3pPr>
      <a:lvl4pPr marL="1828754" indent="-384038" algn="l" defTabSz="914377" rtl="0" eaLnBrk="1" latinLnBrk="0" hangingPunct="1">
        <a:lnSpc>
          <a:spcPct val="94000"/>
        </a:lnSpc>
        <a:spcBef>
          <a:spcPts val="500"/>
        </a:spcBef>
        <a:spcAft>
          <a:spcPts val="200"/>
        </a:spcAft>
        <a:buFont typeface="Franklin Gothic Book" panose="020B0503020102020204" pitchFamily="34" charset="0"/>
        <a:buChar char="–"/>
        <a:defRPr sz="1800" i="1" kern="1200" baseline="0">
          <a:solidFill>
            <a:schemeClr val="tx2"/>
          </a:solidFill>
          <a:latin typeface="+mn-lt"/>
          <a:ea typeface="+mn-ea"/>
          <a:cs typeface="+mn-cs"/>
        </a:defRPr>
      </a:lvl4pPr>
      <a:lvl5pPr marL="2285943" indent="-384038" algn="l" defTabSz="914377" rtl="0" eaLnBrk="1" latinLnBrk="0" hangingPunct="1">
        <a:lnSpc>
          <a:spcPct val="94000"/>
        </a:lnSpc>
        <a:spcBef>
          <a:spcPts val="500"/>
        </a:spcBef>
        <a:spcAft>
          <a:spcPts val="200"/>
        </a:spcAft>
        <a:buFont typeface="Franklin Gothic Book" panose="020B0503020102020204" pitchFamily="34" charset="0"/>
        <a:buChar char="■"/>
        <a:defRPr sz="1600" kern="1200" baseline="0">
          <a:solidFill>
            <a:schemeClr val="tx2"/>
          </a:solidFill>
          <a:latin typeface="+mn-lt"/>
          <a:ea typeface="+mn-ea"/>
          <a:cs typeface="+mn-cs"/>
        </a:defRPr>
      </a:lvl5pPr>
      <a:lvl6pPr marL="2743131" indent="-384038" algn="l" defTabSz="914377" rtl="0" eaLnBrk="1" latinLnBrk="0" hangingPunct="1">
        <a:lnSpc>
          <a:spcPct val="94000"/>
        </a:lnSpc>
        <a:spcBef>
          <a:spcPts val="500"/>
        </a:spcBef>
        <a:spcAft>
          <a:spcPts val="200"/>
        </a:spcAft>
        <a:buFont typeface="Franklin Gothic Book" panose="020B0503020102020204" pitchFamily="34" charset="0"/>
        <a:buChar char="–"/>
        <a:defRPr sz="1600" i="1" kern="1200" baseline="0">
          <a:solidFill>
            <a:schemeClr val="tx2"/>
          </a:solidFill>
          <a:latin typeface="+mn-lt"/>
          <a:ea typeface="+mn-ea"/>
          <a:cs typeface="+mn-cs"/>
        </a:defRPr>
      </a:lvl6pPr>
      <a:lvl7pPr marL="3200320" indent="-384038" algn="l" defTabSz="914377"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7pPr>
      <a:lvl8pPr marL="3657509" indent="-384038" algn="l" defTabSz="914377" rtl="0" eaLnBrk="1" latinLnBrk="0" hangingPunct="1">
        <a:lnSpc>
          <a:spcPct val="94000"/>
        </a:lnSpc>
        <a:spcBef>
          <a:spcPts val="500"/>
        </a:spcBef>
        <a:spcAft>
          <a:spcPts val="200"/>
        </a:spcAft>
        <a:buFont typeface="Franklin Gothic Book" panose="020B0503020102020204" pitchFamily="34" charset="0"/>
        <a:buChar char="–"/>
        <a:defRPr sz="1400" i="1" kern="1200" baseline="0">
          <a:solidFill>
            <a:schemeClr val="tx2"/>
          </a:solidFill>
          <a:latin typeface="+mn-lt"/>
          <a:ea typeface="+mn-ea"/>
          <a:cs typeface="+mn-cs"/>
        </a:defRPr>
      </a:lvl8pPr>
      <a:lvl9pPr marL="4114697" indent="-384038" algn="l" defTabSz="914377"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9pPr>
    </p:bodyStyle>
    <p:otherStyle>
      <a:defPPr>
        <a:defRPr lang="en-US"/>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1368" userDrawn="1">
          <p15:clr>
            <a:srgbClr val="F26B43"/>
          </p15:clr>
        </p15:guide>
        <p15:guide id="2" orient="horz" pos="1440" userDrawn="1">
          <p15:clr>
            <a:srgbClr val="F26B43"/>
          </p15:clr>
        </p15:guide>
        <p15:guide id="3" orient="horz" pos="3696" userDrawn="1">
          <p15:clr>
            <a:srgbClr val="F26B43"/>
          </p15:clr>
        </p15:guide>
        <p15:guide id="4" orient="horz" pos="432" userDrawn="1">
          <p15:clr>
            <a:srgbClr val="F26B43"/>
          </p15:clr>
        </p15:guide>
        <p15:guide id="5" orient="horz" pos="1512" userDrawn="1">
          <p15:clr>
            <a:srgbClr val="F26B43"/>
          </p15:clr>
        </p15:guide>
        <p15:guide id="6" pos="6912" userDrawn="1">
          <p15:clr>
            <a:srgbClr val="F26B43"/>
          </p15:clr>
        </p15:guide>
        <p15:guide id="7" pos="936" userDrawn="1">
          <p15:clr>
            <a:srgbClr val="F26B43"/>
          </p15:clr>
        </p15:guide>
        <p15:guide id="8" pos="864"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hyperlink" Target="mailto:idoareferences@idoa.in.gov" TargetMode="External"/><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3" Type="http://schemas.openxmlformats.org/officeDocument/2006/relationships/hyperlink" Target="http://www.in.gov/idoa/mwbe" TargetMode="External"/><Relationship Id="rId2" Type="http://schemas.openxmlformats.org/officeDocument/2006/relationships/hyperlink" Target="mailto:mwbecompliance@idoa.in.gov" TargetMode="External"/><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2" Type="http://schemas.openxmlformats.org/officeDocument/2006/relationships/hyperlink" Target="http://www.in.gov/idoa/mwbe/2743.htm" TargetMode="External"/><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8.xml"/><Relationship Id="rId1" Type="http://schemas.openxmlformats.org/officeDocument/2006/relationships/slideLayout" Target="../slideLayouts/slideLayout4.xml"/><Relationship Id="rId4" Type="http://schemas.openxmlformats.org/officeDocument/2006/relationships/image" Target="../media/image19.png"/></Relationships>
</file>

<file path=ppt/slides/_rels/slide29.xml.rels><?xml version="1.0" encoding="UTF-8" standalone="yes"?>
<Relationships xmlns="http://schemas.openxmlformats.org/package/2006/relationships"><Relationship Id="rId3" Type="http://schemas.openxmlformats.org/officeDocument/2006/relationships/hyperlink" Target="mailto:Indianaveteranspreference@idoa.in.gov" TargetMode="External"/><Relationship Id="rId2" Type="http://schemas.openxmlformats.org/officeDocument/2006/relationships/notesSlide" Target="../notesSlides/notesSlide19.xml"/><Relationship Id="rId1" Type="http://schemas.openxmlformats.org/officeDocument/2006/relationships/slideLayout" Target="../slideLayouts/slideLayout5.xml"/><Relationship Id="rId4" Type="http://schemas.openxmlformats.org/officeDocument/2006/relationships/hyperlink" Target="http://www.in.gov/idoa/2863.htm" TargetMode="External"/></Relationships>
</file>

<file path=ppt/slides/_rels/slide3.xml.rels><?xml version="1.0" encoding="UTF-8" standalone="yes"?>
<Relationships xmlns="http://schemas.openxmlformats.org/package/2006/relationships"><Relationship Id="rId3" Type="http://schemas.openxmlformats.org/officeDocument/2006/relationships/hyperlink" Target="mailto:rfp@idoa.in.gov" TargetMode="External"/><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20.xml"/><Relationship Id="rId1" Type="http://schemas.openxmlformats.org/officeDocument/2006/relationships/slideLayout" Target="../slideLayouts/slideLayout5.xml"/></Relationships>
</file>

<file path=ppt/slides/_rels/slide31.xml.rels><?xml version="1.0" encoding="UTF-8" standalone="yes"?>
<Relationships xmlns="http://schemas.openxmlformats.org/package/2006/relationships"><Relationship Id="rId2" Type="http://schemas.openxmlformats.org/officeDocument/2006/relationships/hyperlink" Target="http://www.va.gov/osdbu/" TargetMode="External"/><Relationship Id="rId1" Type="http://schemas.openxmlformats.org/officeDocument/2006/relationships/slideLayout" Target="../slideLayouts/slideLayout5.xml"/></Relationships>
</file>

<file path=ppt/slides/_rels/slide32.xml.rels><?xml version="1.0" encoding="UTF-8" standalone="yes"?>
<Relationships xmlns="http://schemas.openxmlformats.org/package/2006/relationships"><Relationship Id="rId2" Type="http://schemas.openxmlformats.org/officeDocument/2006/relationships/hyperlink" Target="http://www.va.gov/osdbu/" TargetMode="External"/><Relationship Id="rId1" Type="http://schemas.openxmlformats.org/officeDocument/2006/relationships/slideLayout" Target="../slideLayouts/slideLayout5.xml"/></Relationships>
</file>

<file path=ppt/slides/_rels/slide33.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5.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6.xml.rels><?xml version="1.0" encoding="UTF-8" standalone="yes"?>
<Relationships xmlns="http://schemas.openxmlformats.org/package/2006/relationships"><Relationship Id="rId3" Type="http://schemas.openxmlformats.org/officeDocument/2006/relationships/hyperlink" Target="http://www.in.gov/idoa/mwbe/payaudit.htm" TargetMode="External"/><Relationship Id="rId2" Type="http://schemas.openxmlformats.org/officeDocument/2006/relationships/hyperlink" Target="mailto:mwbecompliance@idoa.in.gov?subject=Pay%20Audit%20Inquiry" TargetMode="External"/><Relationship Id="rId1" Type="http://schemas.openxmlformats.org/officeDocument/2006/relationships/slideLayout" Target="../slideLayouts/slideLayout5.xml"/><Relationship Id="rId6" Type="http://schemas.openxmlformats.org/officeDocument/2006/relationships/image" Target="../media/image25.png"/><Relationship Id="rId5" Type="http://schemas.openxmlformats.org/officeDocument/2006/relationships/image" Target="../media/image24.png"/><Relationship Id="rId4" Type="http://schemas.openxmlformats.org/officeDocument/2006/relationships/image" Target="../media/image23.png"/></Relationships>
</file>

<file path=ppt/slides/_rels/slide37.xml.rels><?xml version="1.0" encoding="UTF-8" standalone="yes"?>
<Relationships xmlns="http://schemas.openxmlformats.org/package/2006/relationships"><Relationship Id="rId2" Type="http://schemas.openxmlformats.org/officeDocument/2006/relationships/hyperlink" Target="mailto:buyindianainvest@idoa.in.gov" TargetMode="External"/><Relationship Id="rId1" Type="http://schemas.openxmlformats.org/officeDocument/2006/relationships/slideLayout" Target="../slideLayouts/slideLayout4.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4.xml"/></Relationships>
</file>

<file path=ppt/slides/_rels/slide39.xml.rels><?xml version="1.0" encoding="UTF-8" standalone="yes"?>
<Relationships xmlns="http://schemas.openxmlformats.org/package/2006/relationships"><Relationship Id="rId3" Type="http://schemas.openxmlformats.org/officeDocument/2006/relationships/hyperlink" Target="https://appengine.egov.com/apps/in/procurement" TargetMode="External"/><Relationship Id="rId2" Type="http://schemas.openxmlformats.org/officeDocument/2006/relationships/notesSlide" Target="../notesSlides/notesSlide22.xml"/><Relationship Id="rId1" Type="http://schemas.openxmlformats.org/officeDocument/2006/relationships/slideLayout" Target="../slideLayouts/slideLayout4.xml"/><Relationship Id="rId5" Type="http://schemas.openxmlformats.org/officeDocument/2006/relationships/hyperlink" Target="https://www.in.gov/idoa/procurement/supplier-resource-center/requirements-to-do-business-with-the-state/bidder-profile-registration/" TargetMode="External"/><Relationship Id="rId4" Type="http://schemas.openxmlformats.org/officeDocument/2006/relationships/hyperlink" Target="https://www.in.gov/idoa/procurement/current-business-opportunities/"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4.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4.xml"/></Relationships>
</file>

<file path=ppt/slides/_rels/slide43.xml.rels><?xml version="1.0" encoding="UTF-8" standalone="yes"?>
<Relationships xmlns="http://schemas.openxmlformats.org/package/2006/relationships"><Relationship Id="rId3" Type="http://schemas.openxmlformats.org/officeDocument/2006/relationships/hyperlink" Target="mailto:rfp@idoa.in.gov" TargetMode="External"/><Relationship Id="rId2" Type="http://schemas.openxmlformats.org/officeDocument/2006/relationships/notesSlide" Target="../notesSlides/notesSlide25.xml"/><Relationship Id="rId1" Type="http://schemas.openxmlformats.org/officeDocument/2006/relationships/slideLayout" Target="../slideLayouts/slideLayout4.xml"/></Relationships>
</file>

<file path=ppt/slides/_rels/slide44.xml.rels><?xml version="1.0" encoding="UTF-8" standalone="yes"?>
<Relationships xmlns="http://schemas.openxmlformats.org/package/2006/relationships"><Relationship Id="rId3" Type="http://schemas.openxmlformats.org/officeDocument/2006/relationships/hyperlink" Target="mailto:tdeaton@idoa.in.gov" TargetMode="External"/><Relationship Id="rId2" Type="http://schemas.openxmlformats.org/officeDocument/2006/relationships/notesSlide" Target="../notesSlides/notesSlide26.xml"/><Relationship Id="rId1" Type="http://schemas.openxmlformats.org/officeDocument/2006/relationships/slideLayout" Target="../slideLayouts/slideLayout1.xml"/><Relationship Id="rId5" Type="http://schemas.openxmlformats.org/officeDocument/2006/relationships/hyperlink" Target="http://www.in.gov/idoa/mwbe/payaudit.htm" TargetMode="External"/><Relationship Id="rId4" Type="http://schemas.openxmlformats.org/officeDocument/2006/relationships/hyperlink" Target="mailto:mwbecompliance@idoa.in.gov" TargetMode="Externa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101D49"/>
        </a:solidFill>
        <a:effectLst/>
      </p:bgPr>
    </p:bg>
    <p:spTree>
      <p:nvGrpSpPr>
        <p:cNvPr id="1" name=""/>
        <p:cNvGrpSpPr/>
        <p:nvPr/>
      </p:nvGrpSpPr>
      <p:grpSpPr>
        <a:xfrm>
          <a:off x="0" y="0"/>
          <a:ext cx="0" cy="0"/>
          <a:chOff x="0" y="0"/>
          <a:chExt cx="0" cy="0"/>
        </a:xfrm>
      </p:grpSpPr>
      <p:sp>
        <p:nvSpPr>
          <p:cNvPr id="5" name="Title 4"/>
          <p:cNvSpPr>
            <a:spLocks noGrp="1"/>
          </p:cNvSpPr>
          <p:nvPr>
            <p:ph type="ctrTitle"/>
          </p:nvPr>
        </p:nvSpPr>
        <p:spPr>
          <a:xfrm>
            <a:off x="1887834" y="1491916"/>
            <a:ext cx="8361229" cy="4087089"/>
          </a:xfrm>
        </p:spPr>
        <p:txBody>
          <a:bodyPr/>
          <a:lstStyle/>
          <a:p>
            <a:r>
              <a:rPr lang="en-US" sz="2800" b="1" dirty="0">
                <a:latin typeface="Times New Roman" panose="02020603050405020304" pitchFamily="18" charset="0"/>
                <a:cs typeface="Times New Roman" panose="02020603050405020304" pitchFamily="18" charset="0"/>
              </a:rPr>
              <a:t>Request for Proposal (23-75072)</a:t>
            </a:r>
            <a:br>
              <a:rPr lang="en-US" sz="1400" b="1" dirty="0">
                <a:latin typeface="Times New Roman" panose="02020603050405020304" pitchFamily="18" charset="0"/>
                <a:cs typeface="Times New Roman" panose="02020603050405020304" pitchFamily="18" charset="0"/>
              </a:rPr>
            </a:br>
            <a:r>
              <a:rPr lang="en-US" sz="1400" b="1" dirty="0">
                <a:latin typeface="Times New Roman" panose="02020603050405020304" pitchFamily="18" charset="0"/>
                <a:cs typeface="Times New Roman" panose="02020603050405020304" pitchFamily="18" charset="0"/>
              </a:rPr>
              <a:t>Indiana Pathways for aging</a:t>
            </a:r>
            <a:br>
              <a:rPr lang="en-US" sz="1400" b="1" dirty="0">
                <a:latin typeface="Times New Roman" panose="02020603050405020304" pitchFamily="18" charset="0"/>
                <a:cs typeface="Times New Roman" panose="02020603050405020304" pitchFamily="18" charset="0"/>
              </a:rPr>
            </a:br>
            <a:r>
              <a:rPr lang="en-US" sz="1400" b="1" dirty="0">
                <a:latin typeface="Times New Roman" panose="02020603050405020304" pitchFamily="18" charset="0"/>
                <a:cs typeface="Times New Roman" panose="02020603050405020304" pitchFamily="18" charset="0"/>
              </a:rPr>
              <a:t>member support services</a:t>
            </a:r>
            <a:br>
              <a:rPr lang="en-US" sz="2000" b="1" dirty="0">
                <a:latin typeface="Times New Roman" panose="02020603050405020304" pitchFamily="18" charset="0"/>
                <a:cs typeface="Times New Roman" panose="02020603050405020304" pitchFamily="18" charset="0"/>
              </a:rPr>
            </a:br>
            <a:br>
              <a:rPr lang="en-US" sz="2000" b="1" dirty="0">
                <a:latin typeface="Times New Roman" panose="02020603050405020304" pitchFamily="18" charset="0"/>
                <a:cs typeface="Times New Roman" panose="02020603050405020304" pitchFamily="18" charset="0"/>
              </a:rPr>
            </a:br>
            <a:r>
              <a:rPr lang="en-US" sz="2000" b="1" dirty="0">
                <a:latin typeface="Times New Roman" panose="02020603050405020304" pitchFamily="18" charset="0"/>
                <a:cs typeface="Times New Roman" panose="02020603050405020304" pitchFamily="18" charset="0"/>
              </a:rPr>
              <a:t>Indiana Department of Administration</a:t>
            </a:r>
            <a:br>
              <a:rPr lang="en-US" sz="2000" b="1" dirty="0">
                <a:latin typeface="Times New Roman" panose="02020603050405020304" pitchFamily="18" charset="0"/>
                <a:cs typeface="Times New Roman" panose="02020603050405020304" pitchFamily="18" charset="0"/>
              </a:rPr>
            </a:br>
            <a:r>
              <a:rPr lang="en-US" sz="2000" dirty="0">
                <a:latin typeface="Times New Roman" panose="02020603050405020304" pitchFamily="18" charset="0"/>
                <a:cs typeface="Times New Roman" panose="02020603050405020304" pitchFamily="18" charset="0"/>
              </a:rPr>
              <a:t>On Behalf Of </a:t>
            </a:r>
            <a:br>
              <a:rPr lang="en-US" sz="2000" dirty="0">
                <a:latin typeface="Times New Roman" panose="02020603050405020304" pitchFamily="18" charset="0"/>
                <a:cs typeface="Times New Roman" panose="02020603050405020304" pitchFamily="18" charset="0"/>
              </a:rPr>
            </a:br>
            <a:r>
              <a:rPr lang="en-US" sz="2000" dirty="0">
                <a:latin typeface="Times New Roman" panose="02020603050405020304" pitchFamily="18" charset="0"/>
                <a:cs typeface="Times New Roman" panose="02020603050405020304" pitchFamily="18" charset="0"/>
              </a:rPr>
              <a:t>Family and Social services administration</a:t>
            </a:r>
            <a:br>
              <a:rPr lang="en-US" sz="2000" dirty="0">
                <a:latin typeface="Times New Roman" panose="02020603050405020304" pitchFamily="18" charset="0"/>
                <a:cs typeface="Times New Roman" panose="02020603050405020304" pitchFamily="18" charset="0"/>
              </a:rPr>
            </a:br>
            <a:br>
              <a:rPr lang="en-US" sz="2000" b="1" dirty="0">
                <a:latin typeface="Times New Roman" panose="02020603050405020304" pitchFamily="18" charset="0"/>
                <a:cs typeface="Times New Roman" panose="02020603050405020304" pitchFamily="18" charset="0"/>
              </a:rPr>
            </a:br>
            <a:r>
              <a:rPr lang="en-US" sz="2000" dirty="0">
                <a:latin typeface="Times New Roman" panose="02020603050405020304" pitchFamily="18" charset="0"/>
                <a:cs typeface="Times New Roman" panose="02020603050405020304" pitchFamily="18" charset="0"/>
              </a:rPr>
              <a:t>Pre-Proposal Conference</a:t>
            </a:r>
            <a:br>
              <a:rPr lang="en-US" sz="2000" dirty="0">
                <a:latin typeface="Times New Roman" panose="02020603050405020304" pitchFamily="18" charset="0"/>
                <a:cs typeface="Times New Roman" panose="02020603050405020304" pitchFamily="18" charset="0"/>
              </a:rPr>
            </a:br>
            <a:br>
              <a:rPr lang="en-US" sz="2000" dirty="0">
                <a:latin typeface="Times New Roman" panose="02020603050405020304" pitchFamily="18" charset="0"/>
                <a:cs typeface="Times New Roman" panose="02020603050405020304" pitchFamily="18" charset="0"/>
              </a:rPr>
            </a:br>
            <a:r>
              <a:rPr lang="en-US" sz="2000" dirty="0">
                <a:highlight>
                  <a:srgbClr val="FFFFFF"/>
                </a:highlight>
                <a:latin typeface="Times New Roman" panose="02020603050405020304" pitchFamily="18" charset="0"/>
                <a:cs typeface="Times New Roman" panose="02020603050405020304" pitchFamily="18" charset="0"/>
              </a:rPr>
              <a:t>March 27, 2023</a:t>
            </a:r>
            <a:br>
              <a:rPr lang="en-US" sz="2000" dirty="0">
                <a:latin typeface="Times New Roman" panose="02020603050405020304" pitchFamily="18" charset="0"/>
                <a:cs typeface="Times New Roman" panose="02020603050405020304" pitchFamily="18" charset="0"/>
              </a:rPr>
            </a:br>
            <a:br>
              <a:rPr lang="en-US" sz="2000" dirty="0">
                <a:latin typeface="Times New Roman" panose="02020603050405020304" pitchFamily="18" charset="0"/>
                <a:cs typeface="Times New Roman" panose="02020603050405020304" pitchFamily="18" charset="0"/>
              </a:rPr>
            </a:br>
            <a:r>
              <a:rPr lang="en-US" sz="2000" dirty="0">
                <a:latin typeface="Times New Roman" panose="02020603050405020304" pitchFamily="18" charset="0"/>
                <a:cs typeface="Times New Roman" panose="02020603050405020304" pitchFamily="18" charset="0"/>
              </a:rPr>
              <a:t>Teresa deaton-reese</a:t>
            </a:r>
            <a:br>
              <a:rPr lang="en-US" sz="2000" dirty="0">
                <a:latin typeface="Times New Roman" panose="02020603050405020304" pitchFamily="18" charset="0"/>
                <a:cs typeface="Times New Roman" panose="02020603050405020304" pitchFamily="18" charset="0"/>
              </a:rPr>
            </a:br>
            <a:r>
              <a:rPr lang="en-US" sz="2000" dirty="0">
                <a:latin typeface="Times New Roman" panose="02020603050405020304" pitchFamily="18" charset="0"/>
                <a:cs typeface="Times New Roman" panose="02020603050405020304" pitchFamily="18" charset="0"/>
              </a:rPr>
              <a:t>IDOA/Procurement Division</a:t>
            </a:r>
          </a:p>
        </p:txBody>
      </p:sp>
    </p:spTree>
    <p:extLst>
      <p:ext uri="{BB962C8B-B14F-4D97-AF65-F5344CB8AC3E}">
        <p14:creationId xmlns:p14="http://schemas.microsoft.com/office/powerpoint/2010/main" val="154942688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latin typeface="Times New Roman" panose="02020603050405020304" pitchFamily="18" charset="0"/>
                <a:cs typeface="Times New Roman" panose="02020603050405020304" pitchFamily="18" charset="0"/>
              </a:rPr>
              <a:t>Confidential Information</a:t>
            </a:r>
          </a:p>
        </p:txBody>
      </p:sp>
      <p:sp>
        <p:nvSpPr>
          <p:cNvPr id="6" name="Content Placeholder 5"/>
          <p:cNvSpPr>
            <a:spLocks noGrp="1"/>
          </p:cNvSpPr>
          <p:nvPr>
            <p:ph idx="1"/>
          </p:nvPr>
        </p:nvSpPr>
        <p:spPr>
          <a:xfrm>
            <a:off x="1028700" y="1793795"/>
            <a:ext cx="10134600" cy="3735753"/>
          </a:xfrm>
        </p:spPr>
        <p:txBody>
          <a:bodyPr>
            <a:normAutofit/>
          </a:bodyPr>
          <a:lstStyle/>
          <a:p>
            <a:r>
              <a:rPr lang="en-US" sz="2400" dirty="0">
                <a:solidFill>
                  <a:schemeClr val="tx1"/>
                </a:solidFill>
                <a:latin typeface="Times New Roman" panose="02020603050405020304" pitchFamily="18" charset="0"/>
                <a:cs typeface="Times New Roman" panose="02020603050405020304" pitchFamily="18" charset="0"/>
              </a:rPr>
              <a:t>Confidential Information (RFP Main Document - Section 1.15)</a:t>
            </a:r>
          </a:p>
          <a:p>
            <a:pPr lvl="1"/>
            <a:r>
              <a:rPr lang="en-US" sz="1800" i="0" dirty="0">
                <a:solidFill>
                  <a:schemeClr val="tx1"/>
                </a:solidFill>
                <a:latin typeface="Times New Roman" panose="02020603050405020304" pitchFamily="18" charset="0"/>
                <a:cs typeface="Times New Roman" panose="02020603050405020304" pitchFamily="18" charset="0"/>
              </a:rPr>
              <a:t>All materials contained in proposals are subject to the Access to Public Records Act (APRA) and can be accessed by any member of the public after contract award. The responses are deemed to be “public records” unless a specific provision of IC 5-14-3 protects it from disclosure.</a:t>
            </a:r>
          </a:p>
          <a:p>
            <a:pPr lvl="1"/>
            <a:r>
              <a:rPr lang="en-US" sz="1800" i="0" dirty="0">
                <a:solidFill>
                  <a:schemeClr val="tx1"/>
                </a:solidFill>
                <a:latin typeface="Times New Roman" panose="02020603050405020304" pitchFamily="18" charset="0"/>
                <a:cs typeface="Times New Roman" panose="02020603050405020304" pitchFamily="18" charset="0"/>
              </a:rPr>
              <a:t>In order to request certain information be kept confidential, Respondents must claim a statutory exception to the APRA in their </a:t>
            </a:r>
            <a:r>
              <a:rPr lang="en-US" sz="1800" b="1" i="0" dirty="0">
                <a:solidFill>
                  <a:schemeClr val="tx1"/>
                </a:solidFill>
                <a:latin typeface="Times New Roman" panose="02020603050405020304" pitchFamily="18" charset="0"/>
                <a:cs typeface="Times New Roman" panose="02020603050405020304" pitchFamily="18" charset="0"/>
              </a:rPr>
              <a:t>Attestation Form (Attachment J)</a:t>
            </a:r>
            <a:r>
              <a:rPr lang="en-US" sz="1800" i="0" dirty="0">
                <a:solidFill>
                  <a:schemeClr val="tx1"/>
                </a:solidFill>
                <a:latin typeface="Times New Roman" panose="02020603050405020304" pitchFamily="18" charset="0"/>
                <a:cs typeface="Times New Roman" panose="02020603050405020304" pitchFamily="18" charset="0"/>
              </a:rPr>
              <a:t>, including describing which specific provision applies to which specific part of their response. </a:t>
            </a:r>
          </a:p>
          <a:p>
            <a:pPr lvl="1"/>
            <a:r>
              <a:rPr lang="en-US" sz="1800" i="0" dirty="0">
                <a:solidFill>
                  <a:schemeClr val="tx1"/>
                </a:solidFill>
                <a:latin typeface="Times New Roman" panose="02020603050405020304" pitchFamily="18" charset="0"/>
                <a:cs typeface="Times New Roman" panose="02020603050405020304" pitchFamily="18" charset="0"/>
              </a:rPr>
              <a:t>Confidential information must also be clearly marked and kept separate from the proposal in the electronic copies.  IDOA recommends sending a “public” file that has the confidential information redacted (may be in PDF format) and a “final” file that includes all required information (must be in format provided).</a:t>
            </a:r>
          </a:p>
          <a:p>
            <a:pPr lvl="1"/>
            <a:r>
              <a:rPr lang="en-US" sz="1800" b="1" i="0" u="sng" dirty="0">
                <a:solidFill>
                  <a:srgbClr val="FF0000"/>
                </a:solidFill>
                <a:latin typeface="Times New Roman" panose="02020603050405020304" pitchFamily="18" charset="0"/>
                <a:cs typeface="Times New Roman" panose="02020603050405020304" pitchFamily="18" charset="0"/>
              </a:rPr>
              <a:t>DO NOT LABEL YOUR ENTIRE RESPONSE AS CONFIDENTIAL</a:t>
            </a:r>
          </a:p>
          <a:p>
            <a:endParaRPr lang="en-US" sz="1800" dirty="0">
              <a:solidFill>
                <a:schemeClr val="tx1"/>
              </a:solidFill>
            </a:endParaRPr>
          </a:p>
        </p:txBody>
      </p:sp>
    </p:spTree>
    <p:extLst>
      <p:ext uri="{BB962C8B-B14F-4D97-AF65-F5344CB8AC3E}">
        <p14:creationId xmlns:p14="http://schemas.microsoft.com/office/powerpoint/2010/main" val="422804799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latin typeface="Times New Roman" panose="02020603050405020304" pitchFamily="18" charset="0"/>
                <a:cs typeface="Times New Roman" panose="02020603050405020304" pitchFamily="18" charset="0"/>
              </a:rPr>
              <a:t>Business Proposal </a:t>
            </a:r>
            <a:r>
              <a:rPr lang="en-US" sz="2800" dirty="0">
                <a:latin typeface="Times New Roman" panose="02020603050405020304" pitchFamily="18" charset="0"/>
                <a:cs typeface="Times New Roman" panose="02020603050405020304" pitchFamily="18" charset="0"/>
              </a:rPr>
              <a:t>(Attachment E)</a:t>
            </a:r>
          </a:p>
        </p:txBody>
      </p:sp>
      <p:sp>
        <p:nvSpPr>
          <p:cNvPr id="6" name="Content Placeholder 5"/>
          <p:cNvSpPr>
            <a:spLocks noGrp="1"/>
          </p:cNvSpPr>
          <p:nvPr>
            <p:ph idx="1"/>
          </p:nvPr>
        </p:nvSpPr>
        <p:spPr>
          <a:xfrm>
            <a:off x="1219200" y="1700017"/>
            <a:ext cx="9428480" cy="4592292"/>
          </a:xfrm>
        </p:spPr>
        <p:txBody>
          <a:bodyPr>
            <a:normAutofit fontScale="85000" lnSpcReduction="10000"/>
          </a:bodyPr>
          <a:lstStyle/>
          <a:p>
            <a:pPr>
              <a:lnSpc>
                <a:spcPct val="80000"/>
              </a:lnSpc>
            </a:pPr>
            <a:r>
              <a:rPr lang="en-US" sz="1800" b="1" dirty="0">
                <a:solidFill>
                  <a:schemeClr val="tx1"/>
                </a:solidFill>
                <a:latin typeface="Times New Roman" panose="02020603050405020304" pitchFamily="18" charset="0"/>
                <a:cs typeface="Times New Roman" panose="02020603050405020304" pitchFamily="18" charset="0"/>
              </a:rPr>
              <a:t>Company Financial Information (Section 2.3.4)</a:t>
            </a:r>
          </a:p>
          <a:p>
            <a:pPr lvl="1">
              <a:spcBef>
                <a:spcPts val="600"/>
              </a:spcBef>
            </a:pPr>
            <a:r>
              <a:rPr lang="en-US" sz="1800" i="0" dirty="0">
                <a:solidFill>
                  <a:schemeClr val="tx1"/>
                </a:solidFill>
                <a:latin typeface="Times New Roman" panose="02020603050405020304" pitchFamily="18" charset="0"/>
                <a:cs typeface="Times New Roman" panose="02020603050405020304" pitchFamily="18" charset="0"/>
              </a:rPr>
              <a:t>Respondents must provide documents to demonstrate financial stability including, for example, the most recent Dunn &amp; Bradstreet Business Report (preferred) or audited financial statements for the two (2) most recently completed fiscal years. If neither of these can be provided, Respondents must explain why and include an income statement and balance sheet for each of the two (2) most recently completed fiscal years. </a:t>
            </a:r>
          </a:p>
          <a:p>
            <a:pPr lvl="1">
              <a:spcBef>
                <a:spcPts val="600"/>
              </a:spcBef>
              <a:spcAft>
                <a:spcPts val="600"/>
              </a:spcAft>
            </a:pPr>
            <a:r>
              <a:rPr lang="en-US" sz="1800" i="0" dirty="0">
                <a:solidFill>
                  <a:schemeClr val="tx1"/>
                </a:solidFill>
                <a:latin typeface="Times New Roman" panose="02020603050405020304" pitchFamily="18" charset="0"/>
                <a:cs typeface="Times New Roman" panose="02020603050405020304" pitchFamily="18" charset="0"/>
              </a:rPr>
              <a:t>If the documents are from a parent or holding company, Respondents must explain the business relationship between the entities and demonstrate the financial stability of the entity which is directly responding to this RFP. </a:t>
            </a:r>
          </a:p>
          <a:p>
            <a:pPr>
              <a:lnSpc>
                <a:spcPct val="80000"/>
              </a:lnSpc>
            </a:pPr>
            <a:r>
              <a:rPr lang="en-US" sz="1800" b="1" dirty="0">
                <a:solidFill>
                  <a:schemeClr val="tx1"/>
                </a:solidFill>
                <a:latin typeface="Times New Roman" panose="02020603050405020304" pitchFamily="18" charset="0"/>
                <a:cs typeface="Times New Roman" panose="02020603050405020304" pitchFamily="18" charset="0"/>
              </a:rPr>
              <a:t>Contract Terms (Section 2.3.6)</a:t>
            </a:r>
          </a:p>
          <a:p>
            <a:pPr lvl="1">
              <a:spcBef>
                <a:spcPts val="600"/>
              </a:spcBef>
            </a:pPr>
            <a:r>
              <a:rPr lang="en-US" sz="1800" i="0" dirty="0">
                <a:solidFill>
                  <a:schemeClr val="tx1"/>
                </a:solidFill>
                <a:latin typeface="Times New Roman" panose="02020603050405020304" pitchFamily="18" charset="0"/>
                <a:cs typeface="Times New Roman" panose="02020603050405020304" pitchFamily="18" charset="0"/>
              </a:rPr>
              <a:t>Respondents should review sample State contract and note exceptions to State non-mandatory clauses in Business Proposal and Executive Summary. Mandatory clauses are non-negotiable.</a:t>
            </a:r>
          </a:p>
          <a:p>
            <a:pPr>
              <a:spcBef>
                <a:spcPts val="600"/>
              </a:spcBef>
            </a:pPr>
            <a:r>
              <a:rPr lang="en-US" sz="1800" b="1" dirty="0">
                <a:solidFill>
                  <a:schemeClr val="tx1"/>
                </a:solidFill>
                <a:latin typeface="Times New Roman" panose="02020603050405020304" pitchFamily="18" charset="0"/>
                <a:cs typeface="Times New Roman" panose="02020603050405020304" pitchFamily="18" charset="0"/>
              </a:rPr>
              <a:t>References (Section 2.3.7)</a:t>
            </a:r>
          </a:p>
          <a:p>
            <a:pPr lvl="1">
              <a:spcBef>
                <a:spcPts val="600"/>
              </a:spcBef>
            </a:pPr>
            <a:r>
              <a:rPr lang="en-US" sz="1800" i="0" dirty="0">
                <a:solidFill>
                  <a:schemeClr val="tx1"/>
                </a:solidFill>
                <a:latin typeface="Times New Roman" panose="02020603050405020304" pitchFamily="18" charset="0"/>
                <a:cs typeface="Times New Roman" panose="02020603050405020304" pitchFamily="18" charset="0"/>
              </a:rPr>
              <a:t>Respondents must have at least three (3) references who:</a:t>
            </a:r>
          </a:p>
          <a:p>
            <a:pPr lvl="2">
              <a:spcBef>
                <a:spcPts val="600"/>
              </a:spcBef>
            </a:pPr>
            <a:r>
              <a:rPr lang="en-US" dirty="0">
                <a:solidFill>
                  <a:schemeClr val="tx1"/>
                </a:solidFill>
                <a:latin typeface="Times New Roman" panose="02020603050405020304" pitchFamily="18" charset="0"/>
                <a:cs typeface="Times New Roman" panose="02020603050405020304" pitchFamily="18" charset="0"/>
              </a:rPr>
              <a:t>C</a:t>
            </a:r>
            <a:r>
              <a:rPr lang="en-US" i="0" dirty="0">
                <a:solidFill>
                  <a:schemeClr val="tx1"/>
                </a:solidFill>
                <a:latin typeface="Times New Roman" panose="02020603050405020304" pitchFamily="18" charset="0"/>
                <a:cs typeface="Times New Roman" panose="02020603050405020304" pitchFamily="18" charset="0"/>
              </a:rPr>
              <a:t>an speak to the Respondent’s experience in providing products and/or services that are the same, or similar, to those products and/or services requested in this solicitation</a:t>
            </a:r>
          </a:p>
          <a:p>
            <a:pPr lvl="2">
              <a:spcBef>
                <a:spcPts val="600"/>
              </a:spcBef>
            </a:pPr>
            <a:r>
              <a:rPr lang="en-US" i="0" dirty="0">
                <a:solidFill>
                  <a:schemeClr val="tx1"/>
                </a:solidFill>
                <a:latin typeface="Times New Roman" panose="02020603050405020304" pitchFamily="18" charset="0"/>
                <a:cs typeface="Times New Roman" panose="02020603050405020304" pitchFamily="18" charset="0"/>
              </a:rPr>
              <a:t>Can speak to the Respondent’s performance on contracts of similar scope for government clients </a:t>
            </a:r>
          </a:p>
          <a:p>
            <a:pPr lvl="1">
              <a:spcBef>
                <a:spcPts val="600"/>
              </a:spcBef>
            </a:pPr>
            <a:r>
              <a:rPr lang="en-US" sz="1800" i="0" dirty="0">
                <a:solidFill>
                  <a:schemeClr val="tx1"/>
                </a:solidFill>
                <a:latin typeface="Times New Roman" panose="02020603050405020304" pitchFamily="18" charset="0"/>
                <a:cs typeface="Times New Roman" panose="02020603050405020304" pitchFamily="18" charset="0"/>
              </a:rPr>
              <a:t>Respondents must ask each reference to complete Attachment H - Reference Check Form and email it directly to IDOA (</a:t>
            </a:r>
            <a:r>
              <a:rPr lang="en-US" sz="1800" i="0" dirty="0">
                <a:solidFill>
                  <a:schemeClr val="tx1"/>
                </a:solidFill>
                <a:latin typeface="Times New Roman" panose="02020603050405020304" pitchFamily="18" charset="0"/>
                <a:cs typeface="Times New Roman" panose="02020603050405020304" pitchFamily="18" charset="0"/>
                <a:hlinkClick r:id="rId3">
                  <a:extLst>
                    <a:ext uri="{A12FA001-AC4F-418D-AE19-62706E023703}">
                      <ahyp:hlinkClr xmlns:ahyp="http://schemas.microsoft.com/office/drawing/2018/hyperlinkcolor" val="tx"/>
                    </a:ext>
                  </a:extLst>
                </a:hlinkClick>
              </a:rPr>
              <a:t>idoareferences@idoa.in.gov</a:t>
            </a:r>
            <a:r>
              <a:rPr lang="en-US" sz="1800" i="0" dirty="0">
                <a:solidFill>
                  <a:schemeClr val="tx1"/>
                </a:solidFill>
                <a:latin typeface="Times New Roman" panose="02020603050405020304" pitchFamily="18" charset="0"/>
                <a:cs typeface="Times New Roman" panose="02020603050405020304" pitchFamily="18" charset="0"/>
              </a:rPr>
              <a:t>) by May 16, 2023, at 3:00 PM Easter Time.</a:t>
            </a:r>
          </a:p>
          <a:p>
            <a:pPr lvl="1">
              <a:spcBef>
                <a:spcPts val="600"/>
              </a:spcBef>
            </a:pPr>
            <a:endParaRPr lang="en-US" sz="1600" i="0" dirty="0">
              <a:solidFill>
                <a:schemeClr val="tx1"/>
              </a:solidFill>
              <a:latin typeface="Times New Roman" panose="02020603050405020304" pitchFamily="18" charset="0"/>
              <a:cs typeface="Times New Roman" panose="02020603050405020304" pitchFamily="18" charset="0"/>
            </a:endParaRPr>
          </a:p>
          <a:p>
            <a:endParaRPr lang="en-US" sz="1800"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50225574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latin typeface="Times New Roman" panose="02020603050405020304" pitchFamily="18" charset="0"/>
                <a:cs typeface="Times New Roman" panose="02020603050405020304" pitchFamily="18" charset="0"/>
              </a:rPr>
              <a:t>Technical Proposal </a:t>
            </a:r>
            <a:r>
              <a:rPr lang="en-US" sz="2800" dirty="0">
                <a:latin typeface="Times New Roman" panose="02020603050405020304" pitchFamily="18" charset="0"/>
                <a:cs typeface="Times New Roman" panose="02020603050405020304" pitchFamily="18" charset="0"/>
              </a:rPr>
              <a:t>(Attachments F and L)</a:t>
            </a:r>
          </a:p>
        </p:txBody>
      </p:sp>
      <p:sp>
        <p:nvSpPr>
          <p:cNvPr id="6" name="Content Placeholder 5"/>
          <p:cNvSpPr>
            <a:spLocks noGrp="1"/>
          </p:cNvSpPr>
          <p:nvPr>
            <p:ph idx="1"/>
          </p:nvPr>
        </p:nvSpPr>
        <p:spPr>
          <a:xfrm>
            <a:off x="1371600" y="1948544"/>
            <a:ext cx="9601200" cy="4038596"/>
          </a:xfrm>
        </p:spPr>
        <p:txBody>
          <a:bodyPr>
            <a:normAutofit lnSpcReduction="10000"/>
          </a:bodyPr>
          <a:lstStyle/>
          <a:p>
            <a:pPr>
              <a:spcBef>
                <a:spcPts val="0"/>
              </a:spcBef>
              <a:spcAft>
                <a:spcPts val="0"/>
              </a:spcAft>
            </a:pPr>
            <a:r>
              <a:rPr lang="en-US" sz="1800" b="1"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The Technical Proposal must be divided into the sections as described in Attachment F.  </a:t>
            </a:r>
          </a:p>
          <a:p>
            <a:pPr marL="0" indent="0">
              <a:spcBef>
                <a:spcPts val="0"/>
              </a:spcBef>
              <a:spcAft>
                <a:spcPts val="0"/>
              </a:spcAft>
              <a:buNone/>
            </a:pPr>
            <a:endParaRPr lang="en-US" sz="1800" b="1"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p>
            <a:pPr>
              <a:spcBef>
                <a:spcPts val="0"/>
              </a:spcBef>
              <a:spcAft>
                <a:spcPts val="0"/>
              </a:spcAft>
            </a:pPr>
            <a:r>
              <a:rPr lang="en-US" sz="180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Every point made in each section must be addressed in the order given. The same outline numbers must be used in the response.  </a:t>
            </a:r>
          </a:p>
          <a:p>
            <a:pPr marL="0" indent="0">
              <a:spcBef>
                <a:spcPts val="0"/>
              </a:spcBef>
              <a:spcAft>
                <a:spcPts val="0"/>
              </a:spcAft>
              <a:buNone/>
            </a:pPr>
            <a:endParaRPr lang="en-US" sz="180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p>
            <a:pPr>
              <a:spcBef>
                <a:spcPts val="0"/>
              </a:spcBef>
              <a:spcAft>
                <a:spcPts val="0"/>
              </a:spcAft>
            </a:pPr>
            <a:r>
              <a:rPr lang="en-US" sz="180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Where appropriate, supporting documentation may be referenced by a page and paragraph number. However, when this is done, the body of the Technical Proposal must contain a meaningful summary of the referenced material. </a:t>
            </a:r>
            <a:r>
              <a:rPr lang="en-US" sz="1800" b="1"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The referenced document must be included as an appendix to the technical proposal with referenced sections clearly marked</a:t>
            </a:r>
            <a:r>
              <a:rPr lang="en-US" sz="180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 If there are multiple references or multiple documents, these must be listed and organized for ease of use by the State. </a:t>
            </a:r>
          </a:p>
          <a:p>
            <a:pPr marL="0" indent="0">
              <a:spcBef>
                <a:spcPts val="0"/>
              </a:spcBef>
              <a:spcAft>
                <a:spcPts val="0"/>
              </a:spcAft>
              <a:buNone/>
            </a:pPr>
            <a:endParaRPr lang="en-US" sz="180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p>
            <a:pPr>
              <a:spcBef>
                <a:spcPts val="0"/>
              </a:spcBef>
              <a:spcAft>
                <a:spcPts val="0"/>
              </a:spcAft>
            </a:pPr>
            <a:r>
              <a:rPr lang="en-US" sz="180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The Technical Proposal should not exceed </a:t>
            </a:r>
            <a:r>
              <a:rPr lang="en-US" sz="1800" dirty="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100</a:t>
            </a:r>
            <a:r>
              <a:rPr lang="en-US" sz="180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 pages in 10-point font including all attachments and appendices. </a:t>
            </a:r>
          </a:p>
          <a:p>
            <a:pPr>
              <a:spcBef>
                <a:spcPts val="0"/>
              </a:spcBef>
              <a:spcAft>
                <a:spcPts val="0"/>
              </a:spcAft>
            </a:pPr>
            <a:endParaRPr lang="en-US" sz="180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p>
            <a:pPr>
              <a:spcBef>
                <a:spcPts val="0"/>
              </a:spcBef>
              <a:spcAft>
                <a:spcPts val="0"/>
              </a:spcAft>
            </a:pPr>
            <a:r>
              <a:rPr lang="en-US" sz="1800" b="1" dirty="0">
                <a:solidFill>
                  <a:schemeClr val="tx1"/>
                </a:solidFill>
                <a:latin typeface="Times New Roman" panose="02020603050405020304" pitchFamily="18" charset="0"/>
                <a:cs typeface="Times New Roman" panose="02020603050405020304" pitchFamily="18" charset="0"/>
              </a:rPr>
              <a:t>As part of the technical response, Attachment L – Case Scenarios must be completed, also</a:t>
            </a:r>
            <a:r>
              <a:rPr lang="en-US" sz="1800" dirty="0">
                <a:solidFill>
                  <a:schemeClr val="tx1"/>
                </a:solidFill>
                <a:latin typeface="Times New Roman" panose="02020603050405020304" pitchFamily="18" charset="0"/>
                <a:cs typeface="Times New Roman" panose="02020603050405020304" pitchFamily="18" charset="0"/>
              </a:rPr>
              <a:t>.</a:t>
            </a:r>
          </a:p>
        </p:txBody>
      </p:sp>
    </p:spTree>
    <p:extLst>
      <p:ext uri="{BB962C8B-B14F-4D97-AF65-F5344CB8AC3E}">
        <p14:creationId xmlns:p14="http://schemas.microsoft.com/office/powerpoint/2010/main" val="164412143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latin typeface="Times New Roman" panose="02020603050405020304" pitchFamily="18" charset="0"/>
                <a:cs typeface="Times New Roman" panose="02020603050405020304" pitchFamily="18" charset="0"/>
              </a:rPr>
              <a:t>Cost Proposal </a:t>
            </a:r>
            <a:r>
              <a:rPr lang="en-US" sz="2800" dirty="0">
                <a:latin typeface="Times New Roman" panose="02020603050405020304" pitchFamily="18" charset="0"/>
                <a:cs typeface="Times New Roman" panose="02020603050405020304" pitchFamily="18" charset="0"/>
              </a:rPr>
              <a:t>(Attachment D)</a:t>
            </a:r>
          </a:p>
        </p:txBody>
      </p:sp>
      <p:sp>
        <p:nvSpPr>
          <p:cNvPr id="6" name="Content Placeholder 5"/>
          <p:cNvSpPr>
            <a:spLocks noGrp="1"/>
          </p:cNvSpPr>
          <p:nvPr>
            <p:ph idx="1"/>
          </p:nvPr>
        </p:nvSpPr>
        <p:spPr>
          <a:xfrm>
            <a:off x="1371600" y="1978904"/>
            <a:ext cx="9601200" cy="2900191"/>
          </a:xfrm>
        </p:spPr>
        <p:txBody>
          <a:bodyPr>
            <a:noAutofit/>
          </a:bodyPr>
          <a:lstStyle/>
          <a:p>
            <a:r>
              <a:rPr lang="en-US" sz="1800" dirty="0">
                <a:solidFill>
                  <a:schemeClr val="tx1"/>
                </a:solidFill>
                <a:latin typeface="Times New Roman" panose="02020603050405020304" pitchFamily="18" charset="0"/>
                <a:cs typeface="Times New Roman" panose="02020603050405020304" pitchFamily="18" charset="0"/>
              </a:rPr>
              <a:t>Please complete the template provided for the Cost Proposal by populating ONLY the yellow shaded cells.</a:t>
            </a:r>
          </a:p>
          <a:p>
            <a:r>
              <a:rPr lang="en-US" sz="1800" dirty="0">
                <a:solidFill>
                  <a:schemeClr val="tx1"/>
                </a:solidFill>
                <a:latin typeface="Times New Roman" panose="02020603050405020304" pitchFamily="18" charset="0"/>
                <a:cs typeface="Times New Roman" panose="02020603050405020304" pitchFamily="18" charset="0"/>
              </a:rPr>
              <a:t>Attachment D</a:t>
            </a:r>
            <a:r>
              <a:rPr lang="en-US" sz="1800" b="1" dirty="0">
                <a:solidFill>
                  <a:schemeClr val="tx1"/>
                </a:solidFill>
                <a:latin typeface="Times New Roman" panose="02020603050405020304" pitchFamily="18" charset="0"/>
                <a:cs typeface="Times New Roman" panose="02020603050405020304" pitchFamily="18" charset="0"/>
              </a:rPr>
              <a:t> </a:t>
            </a:r>
            <a:r>
              <a:rPr lang="en-US" sz="1800" dirty="0">
                <a:solidFill>
                  <a:schemeClr val="tx1"/>
                </a:solidFill>
                <a:latin typeface="Times New Roman" panose="02020603050405020304" pitchFamily="18" charset="0"/>
                <a:cs typeface="Times New Roman" panose="02020603050405020304" pitchFamily="18" charset="0"/>
              </a:rPr>
              <a:t>(Cost Proposal) must be returned in the original </a:t>
            </a:r>
            <a:r>
              <a:rPr lang="en-US" sz="1800" b="1" u="sng" dirty="0">
                <a:solidFill>
                  <a:schemeClr val="tx1"/>
                </a:solidFill>
                <a:latin typeface="Times New Roman" panose="02020603050405020304" pitchFamily="18" charset="0"/>
                <a:cs typeface="Times New Roman" panose="02020603050405020304" pitchFamily="18" charset="0"/>
              </a:rPr>
              <a:t>Excel</a:t>
            </a:r>
            <a:r>
              <a:rPr lang="en-US" sz="1800" dirty="0">
                <a:solidFill>
                  <a:schemeClr val="tx1"/>
                </a:solidFill>
                <a:latin typeface="Times New Roman" panose="02020603050405020304" pitchFamily="18" charset="0"/>
                <a:cs typeface="Times New Roman" panose="02020603050405020304" pitchFamily="18" charset="0"/>
              </a:rPr>
              <a:t> format.</a:t>
            </a:r>
          </a:p>
          <a:p>
            <a:r>
              <a:rPr lang="en-US" sz="1800" dirty="0">
                <a:solidFill>
                  <a:schemeClr val="tx1"/>
                </a:solidFill>
                <a:latin typeface="Times New Roman" panose="02020603050405020304" pitchFamily="18" charset="0"/>
                <a:cs typeface="Times New Roman" panose="02020603050405020304" pitchFamily="18" charset="0"/>
              </a:rPr>
              <a:t>Cost scores will then be normalized to one another, based on the lowest cost proposal evaluated.  The lowest cost proposal receives a total of 35 points.  The normalization formula is as follows:</a:t>
            </a:r>
          </a:p>
          <a:p>
            <a:pPr marL="0" indent="0" algn="ctr">
              <a:buNone/>
            </a:pPr>
            <a:r>
              <a:rPr lang="en-US" sz="1800" i="1" dirty="0">
                <a:solidFill>
                  <a:schemeClr val="tx1"/>
                </a:solidFill>
                <a:latin typeface="Times New Roman" panose="02020603050405020304" pitchFamily="18" charset="0"/>
                <a:cs typeface="Times New Roman" panose="02020603050405020304" pitchFamily="18" charset="0"/>
              </a:rPr>
              <a:t>Respondent’s Cost Score = (Lowest Cost Proposal / Total Cost of Proposal) X 35</a:t>
            </a:r>
          </a:p>
          <a:p>
            <a:pPr marL="0" indent="0">
              <a:spcBef>
                <a:spcPts val="0"/>
              </a:spcBef>
              <a:spcAft>
                <a:spcPts val="0"/>
              </a:spcAft>
              <a:buNone/>
            </a:pPr>
            <a:endParaRPr lang="en-US" sz="1800" dirty="0">
              <a:solidFill>
                <a:schemeClr val="tx1"/>
              </a:solidFill>
            </a:endParaRPr>
          </a:p>
        </p:txBody>
      </p:sp>
    </p:spTree>
    <p:extLst>
      <p:ext uri="{BB962C8B-B14F-4D97-AF65-F5344CB8AC3E}">
        <p14:creationId xmlns:p14="http://schemas.microsoft.com/office/powerpoint/2010/main" val="48311283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latin typeface="Times New Roman" panose="02020603050405020304" pitchFamily="18" charset="0"/>
                <a:cs typeface="Times New Roman" panose="02020603050405020304" pitchFamily="18" charset="0"/>
              </a:rPr>
              <a:t>Cost Proposal </a:t>
            </a:r>
            <a:r>
              <a:rPr lang="en-US" sz="2800" dirty="0">
                <a:latin typeface="Times New Roman" panose="02020603050405020304" pitchFamily="18" charset="0"/>
                <a:cs typeface="Times New Roman" panose="02020603050405020304" pitchFamily="18" charset="0"/>
              </a:rPr>
              <a:t>(Attachment D)</a:t>
            </a:r>
          </a:p>
        </p:txBody>
      </p:sp>
      <p:sp>
        <p:nvSpPr>
          <p:cNvPr id="6" name="Content Placeholder 5"/>
          <p:cNvSpPr>
            <a:spLocks noGrp="1"/>
          </p:cNvSpPr>
          <p:nvPr>
            <p:ph idx="1"/>
          </p:nvPr>
        </p:nvSpPr>
        <p:spPr>
          <a:xfrm>
            <a:off x="1371600" y="1570525"/>
            <a:ext cx="9601200" cy="677210"/>
          </a:xfrm>
        </p:spPr>
        <p:txBody>
          <a:bodyPr>
            <a:noAutofit/>
          </a:bodyPr>
          <a:lstStyle/>
          <a:p>
            <a:pPr>
              <a:lnSpc>
                <a:spcPct val="104000"/>
              </a:lnSpc>
            </a:pPr>
            <a:r>
              <a:rPr lang="en-US" dirty="0">
                <a:solidFill>
                  <a:schemeClr val="tx1"/>
                </a:solidFill>
                <a:latin typeface="Times New Roman" panose="02020603050405020304" pitchFamily="18" charset="0"/>
                <a:cs typeface="Times New Roman" panose="02020603050405020304" pitchFamily="18" charset="0"/>
              </a:rPr>
              <a:t>On the Instructions tab of Attachment D, Respondents may view the instructions for each tab. </a:t>
            </a:r>
            <a:br>
              <a:rPr lang="en-US" dirty="0">
                <a:solidFill>
                  <a:schemeClr val="tx1"/>
                </a:solidFill>
                <a:latin typeface="Times New Roman" panose="02020603050405020304" pitchFamily="18" charset="0"/>
                <a:cs typeface="Times New Roman" panose="02020603050405020304" pitchFamily="18" charset="0"/>
              </a:rPr>
            </a:br>
            <a:endParaRPr lang="en-US" dirty="0">
              <a:solidFill>
                <a:schemeClr val="tx1"/>
              </a:solidFill>
              <a:latin typeface="Times New Roman" panose="02020603050405020304" pitchFamily="18" charset="0"/>
              <a:cs typeface="Times New Roman" panose="02020603050405020304" pitchFamily="18" charset="0"/>
            </a:endParaRPr>
          </a:p>
          <a:p>
            <a:pPr marL="0" indent="0">
              <a:lnSpc>
                <a:spcPct val="104000"/>
              </a:lnSpc>
              <a:buNone/>
            </a:pPr>
            <a:endParaRPr lang="en-US" sz="1800" i="1" dirty="0">
              <a:solidFill>
                <a:schemeClr val="tx1"/>
              </a:solidFill>
            </a:endParaRPr>
          </a:p>
        </p:txBody>
      </p:sp>
      <p:pic>
        <p:nvPicPr>
          <p:cNvPr id="5" name="Picture 4">
            <a:extLst>
              <a:ext uri="{FF2B5EF4-FFF2-40B4-BE49-F238E27FC236}">
                <a16:creationId xmlns:a16="http://schemas.microsoft.com/office/drawing/2014/main" id="{4A5CDCDA-2839-EA22-78DE-7E9C4A0E4834}"/>
              </a:ext>
            </a:extLst>
          </p:cNvPr>
          <p:cNvPicPr>
            <a:picLocks noChangeAspect="1"/>
          </p:cNvPicPr>
          <p:nvPr/>
        </p:nvPicPr>
        <p:blipFill>
          <a:blip r:embed="rId3"/>
          <a:stretch>
            <a:fillRect/>
          </a:stretch>
        </p:blipFill>
        <p:spPr>
          <a:xfrm>
            <a:off x="1848051" y="2399681"/>
            <a:ext cx="8104471" cy="3735197"/>
          </a:xfrm>
          <a:prstGeom prst="rect">
            <a:avLst/>
          </a:prstGeom>
          <a:ln>
            <a:solidFill>
              <a:schemeClr val="tx1"/>
            </a:solidFill>
          </a:ln>
        </p:spPr>
      </p:pic>
    </p:spTree>
    <p:extLst>
      <p:ext uri="{BB962C8B-B14F-4D97-AF65-F5344CB8AC3E}">
        <p14:creationId xmlns:p14="http://schemas.microsoft.com/office/powerpoint/2010/main" val="227489035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latin typeface="Times New Roman" panose="02020603050405020304" pitchFamily="18" charset="0"/>
                <a:cs typeface="Times New Roman" panose="02020603050405020304" pitchFamily="18" charset="0"/>
              </a:rPr>
              <a:t>Cost Proposal </a:t>
            </a:r>
            <a:r>
              <a:rPr lang="en-US" sz="2800" dirty="0">
                <a:latin typeface="Times New Roman" panose="02020603050405020304" pitchFamily="18" charset="0"/>
                <a:cs typeface="Times New Roman" panose="02020603050405020304" pitchFamily="18" charset="0"/>
              </a:rPr>
              <a:t>(Attachment D)</a:t>
            </a:r>
          </a:p>
        </p:txBody>
      </p:sp>
      <p:sp>
        <p:nvSpPr>
          <p:cNvPr id="6" name="Content Placeholder 5"/>
          <p:cNvSpPr>
            <a:spLocks noGrp="1"/>
          </p:cNvSpPr>
          <p:nvPr>
            <p:ph idx="1"/>
          </p:nvPr>
        </p:nvSpPr>
        <p:spPr>
          <a:xfrm>
            <a:off x="1371600" y="1640752"/>
            <a:ext cx="9601200" cy="4346387"/>
          </a:xfrm>
        </p:spPr>
        <p:txBody>
          <a:bodyPr>
            <a:noAutofit/>
          </a:bodyPr>
          <a:lstStyle/>
          <a:p>
            <a:pPr>
              <a:lnSpc>
                <a:spcPct val="104000"/>
              </a:lnSpc>
            </a:pPr>
            <a:r>
              <a:rPr lang="en-US" dirty="0">
                <a:solidFill>
                  <a:schemeClr val="tx1"/>
                </a:solidFill>
                <a:latin typeface="Times New Roman" panose="02020603050405020304" pitchFamily="18" charset="0"/>
                <a:cs typeface="Times New Roman" panose="02020603050405020304" pitchFamily="18" charset="0"/>
              </a:rPr>
              <a:t>The Total Bid Amount is presented on tab 4 – Cost Proposal Summary. This amount must be used for completing Attachments A and A1.</a:t>
            </a:r>
          </a:p>
          <a:p>
            <a:pPr marL="0" indent="0">
              <a:lnSpc>
                <a:spcPct val="104000"/>
              </a:lnSpc>
              <a:buNone/>
            </a:pPr>
            <a:endParaRPr lang="en-US" sz="1400" i="1" dirty="0">
              <a:solidFill>
                <a:schemeClr val="tx1"/>
              </a:solidFill>
              <a:latin typeface="Times New Roman" panose="02020603050405020304" pitchFamily="18" charset="0"/>
              <a:cs typeface="Times New Roman" panose="02020603050405020304" pitchFamily="18" charset="0"/>
            </a:endParaRPr>
          </a:p>
          <a:p>
            <a:pPr marL="0" indent="0">
              <a:lnSpc>
                <a:spcPct val="104000"/>
              </a:lnSpc>
              <a:buNone/>
            </a:pPr>
            <a:endParaRPr lang="en-US" sz="1400" i="1" dirty="0">
              <a:solidFill>
                <a:schemeClr val="tx1"/>
              </a:solidFill>
              <a:latin typeface="Times New Roman" panose="02020603050405020304" pitchFamily="18" charset="0"/>
              <a:cs typeface="Times New Roman" panose="02020603050405020304" pitchFamily="18" charset="0"/>
            </a:endParaRPr>
          </a:p>
          <a:p>
            <a:pPr marL="0" indent="0">
              <a:lnSpc>
                <a:spcPct val="104000"/>
              </a:lnSpc>
              <a:buNone/>
            </a:pPr>
            <a:endParaRPr lang="en-US" sz="1400" i="1" dirty="0">
              <a:solidFill>
                <a:schemeClr val="tx1"/>
              </a:solidFill>
              <a:latin typeface="Times New Roman" panose="02020603050405020304" pitchFamily="18" charset="0"/>
              <a:cs typeface="Times New Roman" panose="02020603050405020304" pitchFamily="18" charset="0"/>
            </a:endParaRPr>
          </a:p>
          <a:p>
            <a:pPr marL="0" indent="0">
              <a:lnSpc>
                <a:spcPct val="104000"/>
              </a:lnSpc>
              <a:buNone/>
            </a:pPr>
            <a:endParaRPr lang="en-US" sz="1400" i="1" dirty="0">
              <a:solidFill>
                <a:schemeClr val="tx1"/>
              </a:solidFill>
              <a:latin typeface="Times New Roman" panose="02020603050405020304" pitchFamily="18" charset="0"/>
              <a:cs typeface="Times New Roman" panose="02020603050405020304" pitchFamily="18" charset="0"/>
            </a:endParaRPr>
          </a:p>
        </p:txBody>
      </p:sp>
      <p:sp>
        <p:nvSpPr>
          <p:cNvPr id="7" name="TextBox 6">
            <a:extLst>
              <a:ext uri="{FF2B5EF4-FFF2-40B4-BE49-F238E27FC236}">
                <a16:creationId xmlns:a16="http://schemas.microsoft.com/office/drawing/2014/main" id="{B54CE8D5-19BA-700B-D32D-B9068649431C}"/>
              </a:ext>
            </a:extLst>
          </p:cNvPr>
          <p:cNvSpPr txBox="1"/>
          <p:nvPr/>
        </p:nvSpPr>
        <p:spPr>
          <a:xfrm>
            <a:off x="1564640" y="2469909"/>
            <a:ext cx="6096000" cy="362343"/>
          </a:xfrm>
          <a:prstGeom prst="rect">
            <a:avLst/>
          </a:prstGeom>
          <a:noFill/>
        </p:spPr>
        <p:txBody>
          <a:bodyPr wrap="square">
            <a:spAutoFit/>
          </a:bodyPr>
          <a:lstStyle/>
          <a:p>
            <a:pPr marL="0" indent="0">
              <a:lnSpc>
                <a:spcPct val="104000"/>
              </a:lnSpc>
              <a:buNone/>
            </a:pPr>
            <a:r>
              <a:rPr lang="en-US" sz="1800" i="1" dirty="0">
                <a:solidFill>
                  <a:schemeClr val="tx1"/>
                </a:solidFill>
                <a:latin typeface="Times New Roman" panose="02020603050405020304" pitchFamily="18" charset="0"/>
                <a:cs typeface="Times New Roman" panose="02020603050405020304" pitchFamily="18" charset="0"/>
              </a:rPr>
              <a:t>Attachment D, Tab </a:t>
            </a:r>
            <a:r>
              <a:rPr lang="en-US" i="1" dirty="0">
                <a:latin typeface="Times New Roman" panose="02020603050405020304" pitchFamily="18" charset="0"/>
                <a:cs typeface="Times New Roman" panose="02020603050405020304" pitchFamily="18" charset="0"/>
              </a:rPr>
              <a:t>4</a:t>
            </a:r>
            <a:r>
              <a:rPr lang="en-US" sz="1800" i="1" dirty="0">
                <a:solidFill>
                  <a:schemeClr val="tx1"/>
                </a:solidFill>
                <a:latin typeface="Times New Roman" panose="02020603050405020304" pitchFamily="18" charset="0"/>
                <a:cs typeface="Times New Roman" panose="02020603050405020304" pitchFamily="18" charset="0"/>
              </a:rPr>
              <a:t> – Cost Proposal Summary:</a:t>
            </a:r>
            <a:endParaRPr lang="en-US" sz="1800" i="1" dirty="0">
              <a:solidFill>
                <a:schemeClr val="tx1"/>
              </a:solidFill>
            </a:endParaRPr>
          </a:p>
        </p:txBody>
      </p:sp>
      <p:pic>
        <p:nvPicPr>
          <p:cNvPr id="8" name="Picture 7">
            <a:extLst>
              <a:ext uri="{FF2B5EF4-FFF2-40B4-BE49-F238E27FC236}">
                <a16:creationId xmlns:a16="http://schemas.microsoft.com/office/drawing/2014/main" id="{66D79EB3-0C79-A4C6-D26C-41A65D96F3A9}"/>
              </a:ext>
            </a:extLst>
          </p:cNvPr>
          <p:cNvPicPr>
            <a:picLocks noChangeAspect="1"/>
          </p:cNvPicPr>
          <p:nvPr/>
        </p:nvPicPr>
        <p:blipFill>
          <a:blip r:embed="rId3"/>
          <a:stretch>
            <a:fillRect/>
          </a:stretch>
        </p:blipFill>
        <p:spPr>
          <a:xfrm>
            <a:off x="1608182" y="2857040"/>
            <a:ext cx="8975636" cy="2558139"/>
          </a:xfrm>
          <a:prstGeom prst="rect">
            <a:avLst/>
          </a:prstGeom>
          <a:ln>
            <a:solidFill>
              <a:schemeClr val="tx1"/>
            </a:solidFill>
          </a:ln>
        </p:spPr>
      </p:pic>
    </p:spTree>
    <p:extLst>
      <p:ext uri="{BB962C8B-B14F-4D97-AF65-F5344CB8AC3E}">
        <p14:creationId xmlns:p14="http://schemas.microsoft.com/office/powerpoint/2010/main" val="285156016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latin typeface="Times New Roman" panose="02020603050405020304" pitchFamily="18" charset="0"/>
                <a:cs typeface="Times New Roman" panose="02020603050405020304" pitchFamily="18" charset="0"/>
              </a:rPr>
              <a:t>Cost Proposal </a:t>
            </a:r>
            <a:r>
              <a:rPr lang="en-US" sz="2800" dirty="0">
                <a:latin typeface="Times New Roman" panose="02020603050405020304" pitchFamily="18" charset="0"/>
                <a:cs typeface="Times New Roman" panose="02020603050405020304" pitchFamily="18" charset="0"/>
              </a:rPr>
              <a:t>(Attachment D)</a:t>
            </a:r>
          </a:p>
        </p:txBody>
      </p:sp>
      <p:sp>
        <p:nvSpPr>
          <p:cNvPr id="8" name="Content Placeholder 5">
            <a:extLst>
              <a:ext uri="{FF2B5EF4-FFF2-40B4-BE49-F238E27FC236}">
                <a16:creationId xmlns:a16="http://schemas.microsoft.com/office/drawing/2014/main" id="{E6C9DEE2-24EF-459A-9EA5-15FF7B9181A4}"/>
              </a:ext>
            </a:extLst>
          </p:cNvPr>
          <p:cNvSpPr>
            <a:spLocks noGrp="1"/>
          </p:cNvSpPr>
          <p:nvPr>
            <p:ph idx="1"/>
          </p:nvPr>
        </p:nvSpPr>
        <p:spPr>
          <a:xfrm>
            <a:off x="1371600" y="1640753"/>
            <a:ext cx="9601200" cy="654212"/>
          </a:xfrm>
        </p:spPr>
        <p:txBody>
          <a:bodyPr>
            <a:noAutofit/>
          </a:bodyPr>
          <a:lstStyle/>
          <a:p>
            <a:pPr>
              <a:lnSpc>
                <a:spcPct val="104000"/>
              </a:lnSpc>
            </a:pPr>
            <a:r>
              <a:rPr lang="en-US" dirty="0">
                <a:solidFill>
                  <a:schemeClr val="tx1"/>
                </a:solidFill>
                <a:latin typeface="Times New Roman" panose="02020603050405020304" pitchFamily="18" charset="0"/>
                <a:cs typeface="Times New Roman" panose="02020603050405020304" pitchFamily="18" charset="0"/>
              </a:rPr>
              <a:t>As stated in the instructions, Respondents shall provide figures for all yellow-shaded regions. Screenshots included may not show all rows of the tables. </a:t>
            </a:r>
            <a:endParaRPr lang="en-US" sz="1800" dirty="0">
              <a:solidFill>
                <a:schemeClr val="tx1"/>
              </a:solidFill>
            </a:endParaRPr>
          </a:p>
        </p:txBody>
      </p:sp>
      <p:sp>
        <p:nvSpPr>
          <p:cNvPr id="5" name="TextBox 4">
            <a:extLst>
              <a:ext uri="{FF2B5EF4-FFF2-40B4-BE49-F238E27FC236}">
                <a16:creationId xmlns:a16="http://schemas.microsoft.com/office/drawing/2014/main" id="{741D3778-ED94-0C99-93E9-7458431D4879}"/>
              </a:ext>
            </a:extLst>
          </p:cNvPr>
          <p:cNvSpPr txBox="1"/>
          <p:nvPr/>
        </p:nvSpPr>
        <p:spPr>
          <a:xfrm>
            <a:off x="1847161" y="2325540"/>
            <a:ext cx="6096000" cy="362343"/>
          </a:xfrm>
          <a:prstGeom prst="rect">
            <a:avLst/>
          </a:prstGeom>
          <a:noFill/>
        </p:spPr>
        <p:txBody>
          <a:bodyPr wrap="square">
            <a:spAutoFit/>
          </a:bodyPr>
          <a:lstStyle/>
          <a:p>
            <a:pPr marL="0" indent="0">
              <a:lnSpc>
                <a:spcPct val="104000"/>
              </a:lnSpc>
              <a:buNone/>
            </a:pPr>
            <a:r>
              <a:rPr lang="en-US" sz="1800" i="1" dirty="0">
                <a:solidFill>
                  <a:schemeClr val="tx1"/>
                </a:solidFill>
                <a:latin typeface="Times New Roman" panose="02020603050405020304" pitchFamily="18" charset="0"/>
                <a:cs typeface="Times New Roman" panose="02020603050405020304" pitchFamily="18" charset="0"/>
              </a:rPr>
              <a:t>Attachment D, Tab 5 – </a:t>
            </a:r>
            <a:r>
              <a:rPr lang="en-US" i="1" dirty="0">
                <a:latin typeface="Times New Roman" panose="02020603050405020304" pitchFamily="18" charset="0"/>
                <a:cs typeface="Times New Roman" panose="02020603050405020304" pitchFamily="18" charset="0"/>
              </a:rPr>
              <a:t>Key Staff</a:t>
            </a:r>
            <a:r>
              <a:rPr lang="en-US" sz="1800" i="1" dirty="0">
                <a:solidFill>
                  <a:schemeClr val="tx1"/>
                </a:solidFill>
                <a:latin typeface="Times New Roman" panose="02020603050405020304" pitchFamily="18" charset="0"/>
                <a:cs typeface="Times New Roman" panose="02020603050405020304" pitchFamily="18" charset="0"/>
              </a:rPr>
              <a:t>, abbreviated:</a:t>
            </a:r>
            <a:endParaRPr lang="en-US" sz="1800" i="1" dirty="0">
              <a:solidFill>
                <a:schemeClr val="tx1"/>
              </a:solidFill>
            </a:endParaRPr>
          </a:p>
        </p:txBody>
      </p:sp>
      <p:pic>
        <p:nvPicPr>
          <p:cNvPr id="6" name="Picture 5">
            <a:extLst>
              <a:ext uri="{FF2B5EF4-FFF2-40B4-BE49-F238E27FC236}">
                <a16:creationId xmlns:a16="http://schemas.microsoft.com/office/drawing/2014/main" id="{27CCE695-5E4D-3F56-8589-6BB8C7112847}"/>
              </a:ext>
            </a:extLst>
          </p:cNvPr>
          <p:cNvPicPr>
            <a:picLocks noChangeAspect="1"/>
          </p:cNvPicPr>
          <p:nvPr/>
        </p:nvPicPr>
        <p:blipFill>
          <a:blip r:embed="rId3"/>
          <a:stretch>
            <a:fillRect/>
          </a:stretch>
        </p:blipFill>
        <p:spPr>
          <a:xfrm>
            <a:off x="1951597" y="2718458"/>
            <a:ext cx="8288806" cy="3535387"/>
          </a:xfrm>
          <a:prstGeom prst="rect">
            <a:avLst/>
          </a:prstGeom>
          <a:ln>
            <a:solidFill>
              <a:schemeClr val="tx1"/>
            </a:solidFill>
          </a:ln>
        </p:spPr>
      </p:pic>
    </p:spTree>
    <p:extLst>
      <p:ext uri="{BB962C8B-B14F-4D97-AF65-F5344CB8AC3E}">
        <p14:creationId xmlns:p14="http://schemas.microsoft.com/office/powerpoint/2010/main" val="264826510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latin typeface="Times New Roman" panose="02020603050405020304" pitchFamily="18" charset="0"/>
                <a:cs typeface="Times New Roman" panose="02020603050405020304" pitchFamily="18" charset="0"/>
              </a:rPr>
              <a:t>Cost Proposal </a:t>
            </a:r>
            <a:r>
              <a:rPr lang="en-US" sz="2800" dirty="0">
                <a:latin typeface="Times New Roman" panose="02020603050405020304" pitchFamily="18" charset="0"/>
                <a:cs typeface="Times New Roman" panose="02020603050405020304" pitchFamily="18" charset="0"/>
              </a:rPr>
              <a:t>(Attachment D)</a:t>
            </a:r>
          </a:p>
        </p:txBody>
      </p:sp>
      <p:sp>
        <p:nvSpPr>
          <p:cNvPr id="2" name="TextBox 1">
            <a:extLst>
              <a:ext uri="{FF2B5EF4-FFF2-40B4-BE49-F238E27FC236}">
                <a16:creationId xmlns:a16="http://schemas.microsoft.com/office/drawing/2014/main" id="{67F28109-23C4-03B3-69B3-A9877BA5B8B2}"/>
              </a:ext>
            </a:extLst>
          </p:cNvPr>
          <p:cNvSpPr txBox="1"/>
          <p:nvPr/>
        </p:nvSpPr>
        <p:spPr>
          <a:xfrm>
            <a:off x="1371600" y="1829125"/>
            <a:ext cx="6096000" cy="362343"/>
          </a:xfrm>
          <a:prstGeom prst="rect">
            <a:avLst/>
          </a:prstGeom>
          <a:noFill/>
        </p:spPr>
        <p:txBody>
          <a:bodyPr wrap="square">
            <a:spAutoFit/>
          </a:bodyPr>
          <a:lstStyle/>
          <a:p>
            <a:pPr marL="0" indent="0">
              <a:lnSpc>
                <a:spcPct val="104000"/>
              </a:lnSpc>
              <a:buNone/>
            </a:pPr>
            <a:r>
              <a:rPr lang="en-US" sz="1800" i="1" dirty="0">
                <a:solidFill>
                  <a:schemeClr val="tx1"/>
                </a:solidFill>
                <a:latin typeface="Times New Roman" panose="02020603050405020304" pitchFamily="18" charset="0"/>
                <a:cs typeface="Times New Roman" panose="02020603050405020304" pitchFamily="18" charset="0"/>
              </a:rPr>
              <a:t>Attachment D, Tab </a:t>
            </a:r>
            <a:r>
              <a:rPr lang="en-US" i="1" dirty="0">
                <a:latin typeface="Times New Roman" panose="02020603050405020304" pitchFamily="18" charset="0"/>
                <a:cs typeface="Times New Roman" panose="02020603050405020304" pitchFamily="18" charset="0"/>
              </a:rPr>
              <a:t>6</a:t>
            </a:r>
            <a:r>
              <a:rPr lang="en-US" sz="1800" i="1" dirty="0">
                <a:solidFill>
                  <a:schemeClr val="tx1"/>
                </a:solidFill>
                <a:latin typeface="Times New Roman" panose="02020603050405020304" pitchFamily="18" charset="0"/>
                <a:cs typeface="Times New Roman" panose="02020603050405020304" pitchFamily="18" charset="0"/>
              </a:rPr>
              <a:t> – </a:t>
            </a:r>
            <a:r>
              <a:rPr lang="en-US" i="1" dirty="0">
                <a:latin typeface="Times New Roman" panose="02020603050405020304" pitchFamily="18" charset="0"/>
                <a:cs typeface="Times New Roman" panose="02020603050405020304" pitchFamily="18" charset="0"/>
              </a:rPr>
              <a:t>Implementation Costs</a:t>
            </a:r>
            <a:r>
              <a:rPr lang="en-US" sz="1800" i="1" dirty="0">
                <a:solidFill>
                  <a:schemeClr val="tx1"/>
                </a:solidFill>
                <a:latin typeface="Times New Roman" panose="02020603050405020304" pitchFamily="18" charset="0"/>
                <a:cs typeface="Times New Roman" panose="02020603050405020304" pitchFamily="18" charset="0"/>
              </a:rPr>
              <a:t>, abbreviated:</a:t>
            </a:r>
            <a:endParaRPr lang="en-US" sz="1800" i="1" dirty="0">
              <a:solidFill>
                <a:schemeClr val="tx1"/>
              </a:solidFill>
            </a:endParaRPr>
          </a:p>
        </p:txBody>
      </p:sp>
      <p:pic>
        <p:nvPicPr>
          <p:cNvPr id="5" name="Picture 4">
            <a:extLst>
              <a:ext uri="{FF2B5EF4-FFF2-40B4-BE49-F238E27FC236}">
                <a16:creationId xmlns:a16="http://schemas.microsoft.com/office/drawing/2014/main" id="{D6EB1A2E-7935-9B89-4E82-75A65A8CC624}"/>
              </a:ext>
            </a:extLst>
          </p:cNvPr>
          <p:cNvPicPr>
            <a:picLocks noChangeAspect="1"/>
          </p:cNvPicPr>
          <p:nvPr/>
        </p:nvPicPr>
        <p:blipFill>
          <a:blip r:embed="rId3"/>
          <a:stretch>
            <a:fillRect/>
          </a:stretch>
        </p:blipFill>
        <p:spPr>
          <a:xfrm>
            <a:off x="1371600" y="2320576"/>
            <a:ext cx="9073086" cy="3872448"/>
          </a:xfrm>
          <a:prstGeom prst="rect">
            <a:avLst/>
          </a:prstGeom>
          <a:ln>
            <a:solidFill>
              <a:schemeClr val="tx1"/>
            </a:solidFill>
          </a:ln>
        </p:spPr>
      </p:pic>
    </p:spTree>
    <p:extLst>
      <p:ext uri="{BB962C8B-B14F-4D97-AF65-F5344CB8AC3E}">
        <p14:creationId xmlns:p14="http://schemas.microsoft.com/office/powerpoint/2010/main" val="101575360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latin typeface="Times New Roman" panose="02020603050405020304" pitchFamily="18" charset="0"/>
                <a:cs typeface="Times New Roman" panose="02020603050405020304" pitchFamily="18" charset="0"/>
              </a:rPr>
              <a:t>Cost Proposal </a:t>
            </a:r>
            <a:r>
              <a:rPr lang="en-US" sz="2800" dirty="0">
                <a:latin typeface="Times New Roman" panose="02020603050405020304" pitchFamily="18" charset="0"/>
                <a:cs typeface="Times New Roman" panose="02020603050405020304" pitchFamily="18" charset="0"/>
              </a:rPr>
              <a:t>(Attachment D)</a:t>
            </a:r>
          </a:p>
        </p:txBody>
      </p:sp>
      <p:sp>
        <p:nvSpPr>
          <p:cNvPr id="2" name="TextBox 1">
            <a:extLst>
              <a:ext uri="{FF2B5EF4-FFF2-40B4-BE49-F238E27FC236}">
                <a16:creationId xmlns:a16="http://schemas.microsoft.com/office/drawing/2014/main" id="{67F28109-23C4-03B3-69B3-A9877BA5B8B2}"/>
              </a:ext>
            </a:extLst>
          </p:cNvPr>
          <p:cNvSpPr txBox="1"/>
          <p:nvPr/>
        </p:nvSpPr>
        <p:spPr>
          <a:xfrm>
            <a:off x="1371599" y="1829125"/>
            <a:ext cx="6665495" cy="362343"/>
          </a:xfrm>
          <a:prstGeom prst="rect">
            <a:avLst/>
          </a:prstGeom>
          <a:noFill/>
        </p:spPr>
        <p:txBody>
          <a:bodyPr wrap="square">
            <a:spAutoFit/>
          </a:bodyPr>
          <a:lstStyle/>
          <a:p>
            <a:pPr marL="0" indent="0">
              <a:lnSpc>
                <a:spcPct val="104000"/>
              </a:lnSpc>
              <a:buNone/>
            </a:pPr>
            <a:r>
              <a:rPr lang="en-US" sz="1800" i="1" dirty="0">
                <a:solidFill>
                  <a:schemeClr val="tx1"/>
                </a:solidFill>
                <a:latin typeface="Times New Roman" panose="02020603050405020304" pitchFamily="18" charset="0"/>
                <a:cs typeface="Times New Roman" panose="02020603050405020304" pitchFamily="18" charset="0"/>
              </a:rPr>
              <a:t>Attachment D, Tab 7 – Ongoing Ops</a:t>
            </a:r>
            <a:r>
              <a:rPr lang="en-US" i="1" dirty="0">
                <a:latin typeface="Times New Roman" panose="02020603050405020304" pitchFamily="18" charset="0"/>
                <a:cs typeface="Times New Roman" panose="02020603050405020304" pitchFamily="18" charset="0"/>
              </a:rPr>
              <a:t>. Staffing Costs</a:t>
            </a:r>
            <a:r>
              <a:rPr lang="en-US" sz="1800" i="1" dirty="0">
                <a:solidFill>
                  <a:schemeClr val="tx1"/>
                </a:solidFill>
                <a:latin typeface="Times New Roman" panose="02020603050405020304" pitchFamily="18" charset="0"/>
                <a:cs typeface="Times New Roman" panose="02020603050405020304" pitchFamily="18" charset="0"/>
              </a:rPr>
              <a:t>, abbreviated:</a:t>
            </a:r>
            <a:endParaRPr lang="en-US" sz="1800" i="1" dirty="0">
              <a:solidFill>
                <a:schemeClr val="tx1"/>
              </a:solidFill>
            </a:endParaRPr>
          </a:p>
        </p:txBody>
      </p:sp>
      <p:pic>
        <p:nvPicPr>
          <p:cNvPr id="6" name="Picture 5">
            <a:extLst>
              <a:ext uri="{FF2B5EF4-FFF2-40B4-BE49-F238E27FC236}">
                <a16:creationId xmlns:a16="http://schemas.microsoft.com/office/drawing/2014/main" id="{177A45CB-6497-E262-A0FE-AB384D8872CB}"/>
              </a:ext>
            </a:extLst>
          </p:cNvPr>
          <p:cNvPicPr>
            <a:picLocks noChangeAspect="1"/>
          </p:cNvPicPr>
          <p:nvPr/>
        </p:nvPicPr>
        <p:blipFill>
          <a:blip r:embed="rId3"/>
          <a:stretch>
            <a:fillRect/>
          </a:stretch>
        </p:blipFill>
        <p:spPr>
          <a:xfrm>
            <a:off x="1371599" y="2410036"/>
            <a:ext cx="6665495" cy="3577104"/>
          </a:xfrm>
          <a:prstGeom prst="rect">
            <a:avLst/>
          </a:prstGeom>
          <a:ln>
            <a:solidFill>
              <a:schemeClr val="tx1"/>
            </a:solidFill>
          </a:ln>
        </p:spPr>
      </p:pic>
    </p:spTree>
    <p:extLst>
      <p:ext uri="{BB962C8B-B14F-4D97-AF65-F5344CB8AC3E}">
        <p14:creationId xmlns:p14="http://schemas.microsoft.com/office/powerpoint/2010/main" val="357198477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latin typeface="Times New Roman" panose="02020603050405020304" pitchFamily="18" charset="0"/>
                <a:cs typeface="Times New Roman" panose="02020603050405020304" pitchFamily="18" charset="0"/>
              </a:rPr>
              <a:t>Cost Proposal </a:t>
            </a:r>
            <a:r>
              <a:rPr lang="en-US" sz="2800" dirty="0">
                <a:latin typeface="Times New Roman" panose="02020603050405020304" pitchFamily="18" charset="0"/>
                <a:cs typeface="Times New Roman" panose="02020603050405020304" pitchFamily="18" charset="0"/>
              </a:rPr>
              <a:t>(Attachment D)</a:t>
            </a:r>
          </a:p>
        </p:txBody>
      </p:sp>
      <p:sp>
        <p:nvSpPr>
          <p:cNvPr id="2" name="TextBox 1">
            <a:extLst>
              <a:ext uri="{FF2B5EF4-FFF2-40B4-BE49-F238E27FC236}">
                <a16:creationId xmlns:a16="http://schemas.microsoft.com/office/drawing/2014/main" id="{67F28109-23C4-03B3-69B3-A9877BA5B8B2}"/>
              </a:ext>
            </a:extLst>
          </p:cNvPr>
          <p:cNvSpPr txBox="1"/>
          <p:nvPr/>
        </p:nvSpPr>
        <p:spPr>
          <a:xfrm>
            <a:off x="1371599" y="1829125"/>
            <a:ext cx="6665495" cy="362343"/>
          </a:xfrm>
          <a:prstGeom prst="rect">
            <a:avLst/>
          </a:prstGeom>
          <a:noFill/>
        </p:spPr>
        <p:txBody>
          <a:bodyPr wrap="square">
            <a:spAutoFit/>
          </a:bodyPr>
          <a:lstStyle/>
          <a:p>
            <a:pPr marL="0" indent="0">
              <a:lnSpc>
                <a:spcPct val="104000"/>
              </a:lnSpc>
              <a:buNone/>
            </a:pPr>
            <a:r>
              <a:rPr lang="en-US" sz="1800" i="1" dirty="0">
                <a:solidFill>
                  <a:schemeClr val="tx1"/>
                </a:solidFill>
                <a:latin typeface="Times New Roman" panose="02020603050405020304" pitchFamily="18" charset="0"/>
                <a:cs typeface="Times New Roman" panose="02020603050405020304" pitchFamily="18" charset="0"/>
              </a:rPr>
              <a:t>Attachment D, Tab </a:t>
            </a:r>
            <a:r>
              <a:rPr lang="en-US" i="1" dirty="0">
                <a:latin typeface="Times New Roman" panose="02020603050405020304" pitchFamily="18" charset="0"/>
                <a:cs typeface="Times New Roman" panose="02020603050405020304" pitchFamily="18" charset="0"/>
              </a:rPr>
              <a:t>8</a:t>
            </a:r>
            <a:r>
              <a:rPr lang="en-US" sz="1800" i="1" dirty="0">
                <a:solidFill>
                  <a:schemeClr val="tx1"/>
                </a:solidFill>
                <a:latin typeface="Times New Roman" panose="02020603050405020304" pitchFamily="18" charset="0"/>
                <a:cs typeface="Times New Roman" panose="02020603050405020304" pitchFamily="18" charset="0"/>
              </a:rPr>
              <a:t> – </a:t>
            </a:r>
            <a:r>
              <a:rPr lang="en-US" i="1" dirty="0">
                <a:latin typeface="Times New Roman" panose="02020603050405020304" pitchFamily="18" charset="0"/>
                <a:cs typeface="Times New Roman" panose="02020603050405020304" pitchFamily="18" charset="0"/>
              </a:rPr>
              <a:t>System Costs</a:t>
            </a:r>
            <a:r>
              <a:rPr lang="en-US" sz="1800" i="1" dirty="0">
                <a:solidFill>
                  <a:schemeClr val="tx1"/>
                </a:solidFill>
                <a:latin typeface="Times New Roman" panose="02020603050405020304" pitchFamily="18" charset="0"/>
                <a:cs typeface="Times New Roman" panose="02020603050405020304" pitchFamily="18" charset="0"/>
              </a:rPr>
              <a:t>, abbreviated:</a:t>
            </a:r>
            <a:endParaRPr lang="en-US" sz="1800" i="1" dirty="0">
              <a:solidFill>
                <a:schemeClr val="tx1"/>
              </a:solidFill>
            </a:endParaRPr>
          </a:p>
        </p:txBody>
      </p:sp>
      <p:pic>
        <p:nvPicPr>
          <p:cNvPr id="5" name="Picture 4">
            <a:extLst>
              <a:ext uri="{FF2B5EF4-FFF2-40B4-BE49-F238E27FC236}">
                <a16:creationId xmlns:a16="http://schemas.microsoft.com/office/drawing/2014/main" id="{77D38700-B17F-EAD6-3373-FB627EFC65B2}"/>
              </a:ext>
            </a:extLst>
          </p:cNvPr>
          <p:cNvPicPr>
            <a:picLocks noChangeAspect="1"/>
          </p:cNvPicPr>
          <p:nvPr/>
        </p:nvPicPr>
        <p:blipFill>
          <a:blip r:embed="rId3"/>
          <a:stretch>
            <a:fillRect/>
          </a:stretch>
        </p:blipFill>
        <p:spPr>
          <a:xfrm>
            <a:off x="1371599" y="2556922"/>
            <a:ext cx="9129563" cy="2258786"/>
          </a:xfrm>
          <a:prstGeom prst="rect">
            <a:avLst/>
          </a:prstGeom>
          <a:ln>
            <a:solidFill>
              <a:schemeClr val="tx1"/>
            </a:solidFill>
          </a:ln>
        </p:spPr>
      </p:pic>
    </p:spTree>
    <p:extLst>
      <p:ext uri="{BB962C8B-B14F-4D97-AF65-F5344CB8AC3E}">
        <p14:creationId xmlns:p14="http://schemas.microsoft.com/office/powerpoint/2010/main" val="51664150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sz="half" idx="2"/>
          </p:nvPr>
        </p:nvSpPr>
        <p:spPr>
          <a:xfrm>
            <a:off x="1371600" y="1700017"/>
            <a:ext cx="4443984" cy="3569372"/>
          </a:xfrm>
        </p:spPr>
        <p:txBody>
          <a:bodyPr>
            <a:noAutofit/>
          </a:bodyPr>
          <a:lstStyle/>
          <a:p>
            <a:pPr>
              <a:spcBef>
                <a:spcPts val="0"/>
              </a:spcBef>
            </a:pPr>
            <a:r>
              <a:rPr lang="en-US" dirty="0">
                <a:solidFill>
                  <a:schemeClr val="tx1"/>
                </a:solidFill>
                <a:latin typeface="Times New Roman" panose="02020603050405020304" pitchFamily="18" charset="0"/>
                <a:cs typeface="Times New Roman" panose="02020603050405020304" pitchFamily="18" charset="0"/>
              </a:rPr>
              <a:t>General Information </a:t>
            </a:r>
          </a:p>
          <a:p>
            <a:pPr>
              <a:spcBef>
                <a:spcPts val="0"/>
              </a:spcBef>
            </a:pPr>
            <a:r>
              <a:rPr lang="en-US" dirty="0">
                <a:solidFill>
                  <a:schemeClr val="tx1"/>
                </a:solidFill>
                <a:latin typeface="Times New Roman" panose="02020603050405020304" pitchFamily="18" charset="0"/>
                <a:cs typeface="Times New Roman" panose="02020603050405020304" pitchFamily="18" charset="0"/>
              </a:rPr>
              <a:t>Purpose of RFP</a:t>
            </a:r>
          </a:p>
          <a:p>
            <a:pPr>
              <a:spcBef>
                <a:spcPts val="0"/>
              </a:spcBef>
            </a:pPr>
            <a:r>
              <a:rPr lang="en-US" dirty="0">
                <a:solidFill>
                  <a:schemeClr val="tx1"/>
                </a:solidFill>
                <a:latin typeface="Times New Roman" panose="02020603050405020304" pitchFamily="18" charset="0"/>
                <a:cs typeface="Times New Roman" panose="02020603050405020304" pitchFamily="18" charset="0"/>
              </a:rPr>
              <a:t>Scope of Work</a:t>
            </a:r>
          </a:p>
          <a:p>
            <a:pPr>
              <a:spcBef>
                <a:spcPts val="0"/>
              </a:spcBef>
            </a:pPr>
            <a:r>
              <a:rPr lang="en-US" dirty="0">
                <a:solidFill>
                  <a:schemeClr val="tx1"/>
                </a:solidFill>
                <a:latin typeface="Times New Roman" panose="02020603050405020304" pitchFamily="18" charset="0"/>
                <a:cs typeface="Times New Roman" panose="02020603050405020304" pitchFamily="18" charset="0"/>
              </a:rPr>
              <a:t>Term of Contract</a:t>
            </a:r>
          </a:p>
          <a:p>
            <a:pPr>
              <a:spcBef>
                <a:spcPts val="0"/>
              </a:spcBef>
            </a:pPr>
            <a:r>
              <a:rPr lang="en-US" dirty="0">
                <a:solidFill>
                  <a:schemeClr val="tx1"/>
                </a:solidFill>
                <a:latin typeface="Times New Roman" panose="02020603050405020304" pitchFamily="18" charset="0"/>
                <a:cs typeface="Times New Roman" panose="02020603050405020304" pitchFamily="18" charset="0"/>
              </a:rPr>
              <a:t>Key Dates</a:t>
            </a:r>
          </a:p>
          <a:p>
            <a:pPr>
              <a:spcBef>
                <a:spcPts val="0"/>
              </a:spcBef>
            </a:pPr>
            <a:r>
              <a:rPr lang="en-US" dirty="0">
                <a:solidFill>
                  <a:schemeClr val="tx1"/>
                </a:solidFill>
                <a:latin typeface="Times New Roman" panose="02020603050405020304" pitchFamily="18" charset="0"/>
                <a:cs typeface="Times New Roman" panose="02020603050405020304" pitchFamily="18" charset="0"/>
              </a:rPr>
              <a:t>Proposal Preparation</a:t>
            </a:r>
          </a:p>
          <a:p>
            <a:pPr lvl="1">
              <a:spcBef>
                <a:spcPts val="0"/>
              </a:spcBef>
            </a:pPr>
            <a:r>
              <a:rPr lang="en-US" dirty="0">
                <a:solidFill>
                  <a:schemeClr val="tx1"/>
                </a:solidFill>
                <a:latin typeface="Times New Roman" panose="02020603050405020304" pitchFamily="18" charset="0"/>
                <a:cs typeface="Times New Roman" panose="02020603050405020304" pitchFamily="18" charset="0"/>
              </a:rPr>
              <a:t>Executive Summary</a:t>
            </a:r>
          </a:p>
          <a:p>
            <a:pPr lvl="1">
              <a:spcBef>
                <a:spcPts val="0"/>
              </a:spcBef>
            </a:pPr>
            <a:r>
              <a:rPr lang="en-US" dirty="0">
                <a:solidFill>
                  <a:schemeClr val="tx1"/>
                </a:solidFill>
                <a:latin typeface="Times New Roman" panose="02020603050405020304" pitchFamily="18" charset="0"/>
                <a:cs typeface="Times New Roman" panose="02020603050405020304" pitchFamily="18" charset="0"/>
              </a:rPr>
              <a:t>Attestation Form</a:t>
            </a:r>
          </a:p>
          <a:p>
            <a:pPr lvl="1">
              <a:spcBef>
                <a:spcPts val="0"/>
              </a:spcBef>
            </a:pPr>
            <a:r>
              <a:rPr lang="en-US" dirty="0">
                <a:solidFill>
                  <a:schemeClr val="tx1"/>
                </a:solidFill>
                <a:latin typeface="Times New Roman" panose="02020603050405020304" pitchFamily="18" charset="0"/>
                <a:cs typeface="Times New Roman" panose="02020603050405020304" pitchFamily="18" charset="0"/>
              </a:rPr>
              <a:t>Confidential Information</a:t>
            </a:r>
          </a:p>
          <a:p>
            <a:pPr lvl="1">
              <a:spcBef>
                <a:spcPts val="0"/>
              </a:spcBef>
            </a:pPr>
            <a:r>
              <a:rPr lang="en-US" dirty="0">
                <a:solidFill>
                  <a:schemeClr val="tx1"/>
                </a:solidFill>
                <a:latin typeface="Times New Roman" panose="02020603050405020304" pitchFamily="18" charset="0"/>
                <a:cs typeface="Times New Roman" panose="02020603050405020304" pitchFamily="18" charset="0"/>
              </a:rPr>
              <a:t>Business Proposal </a:t>
            </a:r>
          </a:p>
          <a:p>
            <a:pPr lvl="1">
              <a:spcBef>
                <a:spcPts val="0"/>
              </a:spcBef>
            </a:pPr>
            <a:r>
              <a:rPr lang="en-US" dirty="0">
                <a:solidFill>
                  <a:schemeClr val="tx1"/>
                </a:solidFill>
                <a:latin typeface="Times New Roman" panose="02020603050405020304" pitchFamily="18" charset="0"/>
                <a:cs typeface="Times New Roman" panose="02020603050405020304" pitchFamily="18" charset="0"/>
              </a:rPr>
              <a:t>Technical Proposal and Case Scenarios</a:t>
            </a:r>
          </a:p>
          <a:p>
            <a:pPr lvl="1">
              <a:spcBef>
                <a:spcPts val="0"/>
              </a:spcBef>
            </a:pPr>
            <a:r>
              <a:rPr lang="en-US" dirty="0">
                <a:solidFill>
                  <a:schemeClr val="tx1"/>
                </a:solidFill>
                <a:latin typeface="Times New Roman" panose="02020603050405020304" pitchFamily="18" charset="0"/>
                <a:cs typeface="Times New Roman" panose="02020603050405020304" pitchFamily="18" charset="0"/>
              </a:rPr>
              <a:t>Cost Proposal</a:t>
            </a:r>
          </a:p>
          <a:p>
            <a:pPr marL="530339" lvl="1" indent="0">
              <a:spcBef>
                <a:spcPts val="0"/>
              </a:spcBef>
              <a:buNone/>
            </a:pPr>
            <a:endParaRPr lang="en-US" sz="2400" dirty="0">
              <a:solidFill>
                <a:schemeClr val="tx1"/>
              </a:solidFill>
            </a:endParaRPr>
          </a:p>
        </p:txBody>
      </p:sp>
      <p:sp>
        <p:nvSpPr>
          <p:cNvPr id="9" name="Content Placeholder 8"/>
          <p:cNvSpPr>
            <a:spLocks noGrp="1"/>
          </p:cNvSpPr>
          <p:nvPr>
            <p:ph sz="quarter" idx="4"/>
          </p:nvPr>
        </p:nvSpPr>
        <p:spPr>
          <a:xfrm>
            <a:off x="6528816" y="1639859"/>
            <a:ext cx="4443984" cy="3689688"/>
          </a:xfrm>
        </p:spPr>
        <p:txBody>
          <a:bodyPr>
            <a:normAutofit lnSpcReduction="10000"/>
          </a:bodyPr>
          <a:lstStyle/>
          <a:p>
            <a:pPr lvl="0">
              <a:spcBef>
                <a:spcPts val="0"/>
              </a:spcBef>
            </a:pPr>
            <a:r>
              <a:rPr lang="en-US" dirty="0">
                <a:solidFill>
                  <a:schemeClr val="tx1"/>
                </a:solidFill>
                <a:latin typeface="Times New Roman" panose="02020603050405020304" pitchFamily="18" charset="0"/>
                <a:cs typeface="Times New Roman" panose="02020603050405020304" pitchFamily="18" charset="0"/>
              </a:rPr>
              <a:t>Evaluation Criteria</a:t>
            </a:r>
          </a:p>
          <a:p>
            <a:pPr lvl="0">
              <a:spcBef>
                <a:spcPts val="0"/>
              </a:spcBef>
            </a:pPr>
            <a:r>
              <a:rPr lang="en-US" dirty="0">
                <a:solidFill>
                  <a:schemeClr val="tx1"/>
                </a:solidFill>
                <a:latin typeface="Times New Roman" panose="02020603050405020304" pitchFamily="18" charset="0"/>
                <a:cs typeface="Times New Roman" panose="02020603050405020304" pitchFamily="18" charset="0"/>
              </a:rPr>
              <a:t>Minority and Women’s Business Enterprises (M/WBE)</a:t>
            </a:r>
          </a:p>
          <a:p>
            <a:pPr lvl="0">
              <a:spcBef>
                <a:spcPts val="0"/>
              </a:spcBef>
            </a:pPr>
            <a:r>
              <a:rPr lang="en-US" dirty="0">
                <a:solidFill>
                  <a:schemeClr val="tx1"/>
                </a:solidFill>
                <a:latin typeface="Times New Roman" panose="02020603050405020304" pitchFamily="18" charset="0"/>
                <a:cs typeface="Times New Roman" panose="02020603050405020304" pitchFamily="18" charset="0"/>
              </a:rPr>
              <a:t>Indiana Veteran Owned Small Business Enterprises (IVOSB)</a:t>
            </a:r>
          </a:p>
          <a:p>
            <a:pPr lvl="0">
              <a:spcBef>
                <a:spcPts val="0"/>
              </a:spcBef>
            </a:pPr>
            <a:r>
              <a:rPr lang="en-US" dirty="0">
                <a:solidFill>
                  <a:schemeClr val="tx1"/>
                </a:solidFill>
                <a:latin typeface="Times New Roman" panose="02020603050405020304" pitchFamily="18" charset="0"/>
                <a:cs typeface="Times New Roman" panose="02020603050405020304" pitchFamily="18" charset="0"/>
              </a:rPr>
              <a:t>Buy Indiana</a:t>
            </a:r>
          </a:p>
          <a:p>
            <a:pPr lvl="0">
              <a:spcBef>
                <a:spcPts val="0"/>
              </a:spcBef>
            </a:pPr>
            <a:r>
              <a:rPr lang="en-US" dirty="0">
                <a:solidFill>
                  <a:schemeClr val="tx1"/>
                </a:solidFill>
                <a:latin typeface="Times New Roman" panose="02020603050405020304" pitchFamily="18" charset="0"/>
                <a:cs typeface="Times New Roman" panose="02020603050405020304" pitchFamily="18" charset="0"/>
              </a:rPr>
              <a:t>Indiana Economic Impact Form</a:t>
            </a:r>
          </a:p>
          <a:p>
            <a:pPr lvl="0">
              <a:spcBef>
                <a:spcPts val="0"/>
              </a:spcBef>
            </a:pPr>
            <a:r>
              <a:rPr lang="en-US" dirty="0">
                <a:solidFill>
                  <a:schemeClr val="tx1"/>
                </a:solidFill>
                <a:latin typeface="Times New Roman" panose="02020603050405020304" pitchFamily="18" charset="0"/>
                <a:cs typeface="Times New Roman" panose="02020603050405020304" pitchFamily="18" charset="0"/>
              </a:rPr>
              <a:t>Submission Requirements</a:t>
            </a:r>
          </a:p>
          <a:p>
            <a:pPr lvl="0">
              <a:spcBef>
                <a:spcPts val="0"/>
              </a:spcBef>
            </a:pPr>
            <a:r>
              <a:rPr lang="en-US" dirty="0">
                <a:solidFill>
                  <a:schemeClr val="tx1"/>
                </a:solidFill>
                <a:latin typeface="Times New Roman" panose="02020603050405020304" pitchFamily="18" charset="0"/>
                <a:cs typeface="Times New Roman" panose="02020603050405020304" pitchFamily="18" charset="0"/>
              </a:rPr>
              <a:t>Optional Forms/Documents</a:t>
            </a:r>
          </a:p>
          <a:p>
            <a:pPr lvl="0">
              <a:spcBef>
                <a:spcPts val="0"/>
              </a:spcBef>
            </a:pPr>
            <a:r>
              <a:rPr lang="en-US" dirty="0">
                <a:solidFill>
                  <a:schemeClr val="tx1"/>
                </a:solidFill>
                <a:latin typeface="Times New Roman" panose="02020603050405020304" pitchFamily="18" charset="0"/>
                <a:cs typeface="Times New Roman" panose="02020603050405020304" pitchFamily="18" charset="0"/>
              </a:rPr>
              <a:t>Required Forms/Documents</a:t>
            </a:r>
          </a:p>
          <a:p>
            <a:pPr lvl="0">
              <a:spcBef>
                <a:spcPts val="0"/>
              </a:spcBef>
            </a:pPr>
            <a:r>
              <a:rPr lang="en-US" dirty="0">
                <a:solidFill>
                  <a:schemeClr val="tx1"/>
                </a:solidFill>
                <a:latin typeface="Times New Roman" panose="02020603050405020304" pitchFamily="18" charset="0"/>
                <a:cs typeface="Times New Roman" panose="02020603050405020304" pitchFamily="18" charset="0"/>
              </a:rPr>
              <a:t>Additional Information</a:t>
            </a:r>
          </a:p>
          <a:p>
            <a:pPr lvl="0">
              <a:spcBef>
                <a:spcPts val="0"/>
              </a:spcBef>
            </a:pPr>
            <a:r>
              <a:rPr lang="en-US" dirty="0">
                <a:solidFill>
                  <a:schemeClr val="tx1"/>
                </a:solidFill>
                <a:latin typeface="Times New Roman" panose="02020603050405020304" pitchFamily="18" charset="0"/>
                <a:cs typeface="Times New Roman" panose="02020603050405020304" pitchFamily="18" charset="0"/>
              </a:rPr>
              <a:t>Questions</a:t>
            </a:r>
          </a:p>
          <a:p>
            <a:endParaRPr lang="en-US" dirty="0">
              <a:solidFill>
                <a:schemeClr val="tx1"/>
              </a:solidFill>
            </a:endParaRPr>
          </a:p>
        </p:txBody>
      </p:sp>
      <p:sp>
        <p:nvSpPr>
          <p:cNvPr id="5" name="Title 4"/>
          <p:cNvSpPr>
            <a:spLocks noGrp="1"/>
          </p:cNvSpPr>
          <p:nvPr>
            <p:ph type="title"/>
          </p:nvPr>
        </p:nvSpPr>
        <p:spPr>
          <a:xfrm>
            <a:off x="1014984" y="759454"/>
            <a:ext cx="9601200" cy="829157"/>
          </a:xfrm>
        </p:spPr>
        <p:txBody>
          <a:bodyPr/>
          <a:lstStyle/>
          <a:p>
            <a:pPr algn="ctr"/>
            <a:r>
              <a:rPr lang="en-US" dirty="0">
                <a:latin typeface="Times New Roman" panose="02020603050405020304" pitchFamily="18" charset="0"/>
                <a:cs typeface="Times New Roman" panose="02020603050405020304" pitchFamily="18" charset="0"/>
              </a:rPr>
              <a:t>Agenda</a:t>
            </a:r>
          </a:p>
        </p:txBody>
      </p:sp>
    </p:spTree>
    <p:extLst>
      <p:ext uri="{BB962C8B-B14F-4D97-AF65-F5344CB8AC3E}">
        <p14:creationId xmlns:p14="http://schemas.microsoft.com/office/powerpoint/2010/main" val="359612622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latin typeface="Times New Roman" panose="02020603050405020304" pitchFamily="18" charset="0"/>
                <a:cs typeface="Times New Roman" panose="02020603050405020304" pitchFamily="18" charset="0"/>
              </a:rPr>
              <a:t>Cost Proposal </a:t>
            </a:r>
            <a:r>
              <a:rPr lang="en-US" sz="2800" dirty="0">
                <a:latin typeface="Times New Roman" panose="02020603050405020304" pitchFamily="18" charset="0"/>
                <a:cs typeface="Times New Roman" panose="02020603050405020304" pitchFamily="18" charset="0"/>
              </a:rPr>
              <a:t>(Attachment D)</a:t>
            </a:r>
          </a:p>
        </p:txBody>
      </p:sp>
      <p:sp>
        <p:nvSpPr>
          <p:cNvPr id="2" name="TextBox 1">
            <a:extLst>
              <a:ext uri="{FF2B5EF4-FFF2-40B4-BE49-F238E27FC236}">
                <a16:creationId xmlns:a16="http://schemas.microsoft.com/office/drawing/2014/main" id="{67F28109-23C4-03B3-69B3-A9877BA5B8B2}"/>
              </a:ext>
            </a:extLst>
          </p:cNvPr>
          <p:cNvSpPr txBox="1"/>
          <p:nvPr/>
        </p:nvSpPr>
        <p:spPr>
          <a:xfrm>
            <a:off x="1371599" y="1829125"/>
            <a:ext cx="6665495" cy="362343"/>
          </a:xfrm>
          <a:prstGeom prst="rect">
            <a:avLst/>
          </a:prstGeom>
          <a:noFill/>
        </p:spPr>
        <p:txBody>
          <a:bodyPr wrap="square">
            <a:spAutoFit/>
          </a:bodyPr>
          <a:lstStyle/>
          <a:p>
            <a:pPr marL="0" indent="0">
              <a:lnSpc>
                <a:spcPct val="104000"/>
              </a:lnSpc>
              <a:buNone/>
            </a:pPr>
            <a:r>
              <a:rPr lang="en-US" sz="1800" i="1" dirty="0">
                <a:solidFill>
                  <a:schemeClr val="tx1"/>
                </a:solidFill>
                <a:latin typeface="Times New Roman" panose="02020603050405020304" pitchFamily="18" charset="0"/>
                <a:cs typeface="Times New Roman" panose="02020603050405020304" pitchFamily="18" charset="0"/>
              </a:rPr>
              <a:t>Attachment D, Tab 9 – Other Operations Costs, abbreviated:</a:t>
            </a:r>
            <a:endParaRPr lang="en-US" sz="1800" i="1" dirty="0">
              <a:solidFill>
                <a:schemeClr val="tx1"/>
              </a:solidFill>
            </a:endParaRPr>
          </a:p>
        </p:txBody>
      </p:sp>
      <p:pic>
        <p:nvPicPr>
          <p:cNvPr id="6" name="Picture 5">
            <a:extLst>
              <a:ext uri="{FF2B5EF4-FFF2-40B4-BE49-F238E27FC236}">
                <a16:creationId xmlns:a16="http://schemas.microsoft.com/office/drawing/2014/main" id="{9D813A59-6994-8881-5C64-E110A27FFDA2}"/>
              </a:ext>
            </a:extLst>
          </p:cNvPr>
          <p:cNvPicPr>
            <a:picLocks noChangeAspect="1"/>
          </p:cNvPicPr>
          <p:nvPr/>
        </p:nvPicPr>
        <p:blipFill>
          <a:blip r:embed="rId3"/>
          <a:stretch>
            <a:fillRect/>
          </a:stretch>
        </p:blipFill>
        <p:spPr>
          <a:xfrm>
            <a:off x="1371599" y="2191468"/>
            <a:ext cx="6191589" cy="3480148"/>
          </a:xfrm>
          <a:prstGeom prst="rect">
            <a:avLst/>
          </a:prstGeom>
          <a:ln>
            <a:solidFill>
              <a:schemeClr val="tx1"/>
            </a:solidFill>
          </a:ln>
        </p:spPr>
      </p:pic>
    </p:spTree>
    <p:extLst>
      <p:ext uri="{BB962C8B-B14F-4D97-AF65-F5344CB8AC3E}">
        <p14:creationId xmlns:p14="http://schemas.microsoft.com/office/powerpoint/2010/main" val="269484015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latin typeface="Times New Roman" panose="02020603050405020304" pitchFamily="18" charset="0"/>
                <a:cs typeface="Times New Roman" panose="02020603050405020304" pitchFamily="18" charset="0"/>
              </a:rPr>
              <a:t>Evaluation Criteria</a:t>
            </a:r>
          </a:p>
        </p:txBody>
      </p:sp>
      <p:graphicFrame>
        <p:nvGraphicFramePr>
          <p:cNvPr id="2" name="Content Placeholder 1"/>
          <p:cNvGraphicFramePr>
            <a:graphicFrameLocks noGrp="1"/>
          </p:cNvGraphicFramePr>
          <p:nvPr>
            <p:ph idx="1"/>
            <p:extLst>
              <p:ext uri="{D42A27DB-BD31-4B8C-83A1-F6EECF244321}">
                <p14:modId xmlns:p14="http://schemas.microsoft.com/office/powerpoint/2010/main" val="4204805080"/>
              </p:ext>
            </p:extLst>
          </p:nvPr>
        </p:nvGraphicFramePr>
        <p:xfrm>
          <a:off x="1371600" y="1700017"/>
          <a:ext cx="9083842" cy="4586599"/>
        </p:xfrm>
        <a:graphic>
          <a:graphicData uri="http://schemas.openxmlformats.org/drawingml/2006/table">
            <a:tbl>
              <a:tblPr firstRow="1" bandRow="1">
                <a:tableStyleId>{5C22544A-7EE6-4342-B048-85BDC9FD1C3A}</a:tableStyleId>
              </a:tblPr>
              <a:tblGrid>
                <a:gridCol w="4541921">
                  <a:extLst>
                    <a:ext uri="{9D8B030D-6E8A-4147-A177-3AD203B41FA5}">
                      <a16:colId xmlns:a16="http://schemas.microsoft.com/office/drawing/2014/main" val="20000"/>
                    </a:ext>
                  </a:extLst>
                </a:gridCol>
                <a:gridCol w="4541921">
                  <a:extLst>
                    <a:ext uri="{9D8B030D-6E8A-4147-A177-3AD203B41FA5}">
                      <a16:colId xmlns:a16="http://schemas.microsoft.com/office/drawing/2014/main" val="20001"/>
                    </a:ext>
                  </a:extLst>
                </a:gridCol>
              </a:tblGrid>
              <a:tr h="377597">
                <a:tc>
                  <a:txBody>
                    <a:bodyPr/>
                    <a:lstStyle/>
                    <a:p>
                      <a:pPr marL="0" marR="0" algn="ctr">
                        <a:spcBef>
                          <a:spcPts val="0"/>
                        </a:spcBef>
                        <a:spcAft>
                          <a:spcPts val="0"/>
                        </a:spcAft>
                      </a:pPr>
                      <a:r>
                        <a:rPr lang="en-US" sz="1500" b="1" dirty="0">
                          <a:solidFill>
                            <a:schemeClr val="tx1"/>
                          </a:solidFill>
                          <a:latin typeface="Times New Roman" panose="02020603050405020304" pitchFamily="18" charset="0"/>
                          <a:ea typeface="+mn-ea"/>
                          <a:cs typeface="Times New Roman" panose="02020603050405020304" pitchFamily="18" charset="0"/>
                        </a:rPr>
                        <a:t>Criteria</a:t>
                      </a:r>
                    </a:p>
                  </a:txBody>
                  <a:tcPr marL="44824" marR="44824" marT="44824" marB="4482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marL="0" marR="0" algn="ctr">
                        <a:spcBef>
                          <a:spcPts val="0"/>
                        </a:spcBef>
                        <a:spcAft>
                          <a:spcPts val="0"/>
                        </a:spcAft>
                      </a:pPr>
                      <a:r>
                        <a:rPr lang="en-US" sz="1500" b="1" dirty="0">
                          <a:solidFill>
                            <a:schemeClr val="tx1"/>
                          </a:solidFill>
                          <a:latin typeface="Times New Roman" panose="02020603050405020304" pitchFamily="18" charset="0"/>
                          <a:ea typeface="+mn-ea"/>
                          <a:cs typeface="Times New Roman" panose="02020603050405020304" pitchFamily="18" charset="0"/>
                        </a:rPr>
                        <a:t>Points</a:t>
                      </a:r>
                    </a:p>
                  </a:txBody>
                  <a:tcPr marL="44824" marR="44824" marT="44824" marB="4482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10000"/>
                  </a:ext>
                </a:extLst>
              </a:tr>
              <a:tr h="377597">
                <a:tc>
                  <a:txBody>
                    <a:bodyPr/>
                    <a:lstStyle/>
                    <a:p>
                      <a:pPr marL="342900" marR="0" lvl="0" indent="-342900" algn="l">
                        <a:spcBef>
                          <a:spcPts val="0"/>
                        </a:spcBef>
                        <a:spcAft>
                          <a:spcPts val="0"/>
                        </a:spcAft>
                        <a:buFont typeface="+mj-lt"/>
                        <a:buAutoNum type="arabicPeriod"/>
                      </a:pPr>
                      <a:r>
                        <a:rPr lang="en-US" sz="1800" kern="1200" baseline="0" dirty="0">
                          <a:solidFill>
                            <a:schemeClr val="tx1"/>
                          </a:solidFill>
                          <a:latin typeface="Times New Roman" panose="02020603050405020304" pitchFamily="18" charset="0"/>
                          <a:ea typeface="+mn-ea"/>
                          <a:cs typeface="Times New Roman" panose="02020603050405020304" pitchFamily="18" charset="0"/>
                        </a:rPr>
                        <a:t>Adherence to Mandatory Requirements</a:t>
                      </a:r>
                    </a:p>
                  </a:txBody>
                  <a:tcPr marL="44824" marR="44824" marT="44824" marB="4482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spcBef>
                          <a:spcPts val="0"/>
                        </a:spcBef>
                        <a:spcAft>
                          <a:spcPts val="0"/>
                        </a:spcAft>
                      </a:pPr>
                      <a:r>
                        <a:rPr lang="en-US" sz="1800" kern="1200" baseline="0" dirty="0">
                          <a:solidFill>
                            <a:schemeClr val="tx1"/>
                          </a:solidFill>
                          <a:latin typeface="Times New Roman" panose="02020603050405020304" pitchFamily="18" charset="0"/>
                          <a:ea typeface="+mn-ea"/>
                          <a:cs typeface="Times New Roman" panose="02020603050405020304" pitchFamily="18" charset="0"/>
                        </a:rPr>
                        <a:t>Pass/Fail</a:t>
                      </a:r>
                    </a:p>
                  </a:txBody>
                  <a:tcPr marL="44824" marR="44824" marT="44824" marB="4482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1"/>
                  </a:ext>
                </a:extLst>
              </a:tr>
              <a:tr h="536688">
                <a:tc>
                  <a:txBody>
                    <a:bodyPr/>
                    <a:lstStyle/>
                    <a:p>
                      <a:pPr marL="342900" marR="0" lvl="0" indent="-342900" algn="l">
                        <a:spcBef>
                          <a:spcPts val="0"/>
                        </a:spcBef>
                        <a:spcAft>
                          <a:spcPts val="0"/>
                        </a:spcAft>
                        <a:buFont typeface="+mj-lt"/>
                        <a:buAutoNum type="arabicPeriod" startAt="2"/>
                      </a:pPr>
                      <a:r>
                        <a:rPr lang="en-US" sz="1800" kern="1200" baseline="0" dirty="0">
                          <a:solidFill>
                            <a:schemeClr val="tx1"/>
                          </a:solidFill>
                          <a:latin typeface="Times New Roman" panose="02020603050405020304" pitchFamily="18" charset="0"/>
                          <a:ea typeface="+mn-ea"/>
                          <a:cs typeface="Times New Roman" panose="02020603050405020304" pitchFamily="18" charset="0"/>
                        </a:rPr>
                        <a:t>Management Assessment/Quality (Business and Technical Proposal)</a:t>
                      </a:r>
                    </a:p>
                  </a:txBody>
                  <a:tcPr marL="44824" marR="44824" marT="44824" marB="4482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spcBef>
                          <a:spcPts val="0"/>
                        </a:spcBef>
                        <a:spcAft>
                          <a:spcPts val="0"/>
                        </a:spcAft>
                      </a:pPr>
                      <a:r>
                        <a:rPr lang="en-US" sz="1800" kern="1200" baseline="0" dirty="0">
                          <a:solidFill>
                            <a:schemeClr val="tx1"/>
                          </a:solidFill>
                          <a:latin typeface="Times New Roman" panose="02020603050405020304" pitchFamily="18" charset="0"/>
                          <a:ea typeface="+mn-ea"/>
                          <a:cs typeface="Times New Roman" panose="02020603050405020304" pitchFamily="18" charset="0"/>
                        </a:rPr>
                        <a:t>45 available points</a:t>
                      </a:r>
                    </a:p>
                  </a:txBody>
                  <a:tcPr marL="44824" marR="44824" marT="44824" marB="4482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2"/>
                  </a:ext>
                </a:extLst>
              </a:tr>
              <a:tr h="377597">
                <a:tc>
                  <a:txBody>
                    <a:bodyPr/>
                    <a:lstStyle/>
                    <a:p>
                      <a:pPr marL="342900" marR="0" lvl="0" indent="-342900" algn="l">
                        <a:spcBef>
                          <a:spcPts val="0"/>
                        </a:spcBef>
                        <a:spcAft>
                          <a:spcPts val="0"/>
                        </a:spcAft>
                        <a:buFont typeface="+mj-lt"/>
                        <a:buAutoNum type="arabicPeriod" startAt="3"/>
                      </a:pPr>
                      <a:r>
                        <a:rPr lang="en-US" sz="1800" kern="1200" baseline="0" dirty="0">
                          <a:solidFill>
                            <a:schemeClr val="tx1"/>
                          </a:solidFill>
                          <a:latin typeface="Times New Roman" panose="02020603050405020304" pitchFamily="18" charset="0"/>
                          <a:ea typeface="+mn-ea"/>
                          <a:cs typeface="Times New Roman" panose="02020603050405020304" pitchFamily="18" charset="0"/>
                        </a:rPr>
                        <a:t>Cost (Cost Proposal)</a:t>
                      </a:r>
                    </a:p>
                  </a:txBody>
                  <a:tcPr marL="44824" marR="44824" marT="44824" marB="4482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spcBef>
                          <a:spcPts val="0"/>
                        </a:spcBef>
                        <a:spcAft>
                          <a:spcPts val="0"/>
                        </a:spcAft>
                      </a:pPr>
                      <a:r>
                        <a:rPr lang="en-US" sz="1800" kern="1200" baseline="0" dirty="0">
                          <a:solidFill>
                            <a:schemeClr val="tx1"/>
                          </a:solidFill>
                          <a:latin typeface="Times New Roman" panose="02020603050405020304" pitchFamily="18" charset="0"/>
                          <a:ea typeface="+mn-ea"/>
                          <a:cs typeface="Times New Roman" panose="02020603050405020304" pitchFamily="18" charset="0"/>
                        </a:rPr>
                        <a:t>35 available points</a:t>
                      </a:r>
                    </a:p>
                  </a:txBody>
                  <a:tcPr marL="44824" marR="44824" marT="44824" marB="4482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3"/>
                  </a:ext>
                </a:extLst>
              </a:tr>
              <a:tr h="536688">
                <a:tc>
                  <a:txBody>
                    <a:bodyPr/>
                    <a:lstStyle/>
                    <a:p>
                      <a:pPr marL="0" marR="0" lvl="0" indent="0" algn="l">
                        <a:spcBef>
                          <a:spcPts val="0"/>
                        </a:spcBef>
                        <a:spcAft>
                          <a:spcPts val="0"/>
                        </a:spcAft>
                        <a:buFont typeface="+mj-lt"/>
                        <a:buNone/>
                      </a:pPr>
                      <a:r>
                        <a:rPr lang="en-US" sz="1800" kern="1200" baseline="0" dirty="0">
                          <a:solidFill>
                            <a:schemeClr val="tx1"/>
                          </a:solidFill>
                          <a:latin typeface="Times New Roman" panose="02020603050405020304" pitchFamily="18" charset="0"/>
                          <a:ea typeface="+mn-ea"/>
                          <a:cs typeface="Times New Roman" panose="02020603050405020304" pitchFamily="18" charset="0"/>
                        </a:rPr>
                        <a:t>4.    Minority Business Enterprise Subcontractor Commitment</a:t>
                      </a:r>
                    </a:p>
                  </a:txBody>
                  <a:tcPr marL="44824" marR="44824" marT="44824" marB="4482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spcBef>
                          <a:spcPts val="0"/>
                        </a:spcBef>
                        <a:spcAft>
                          <a:spcPts val="0"/>
                        </a:spcAft>
                      </a:pPr>
                      <a:r>
                        <a:rPr lang="en-US" sz="1800" kern="1200" baseline="0" dirty="0">
                          <a:solidFill>
                            <a:schemeClr val="tx1"/>
                          </a:solidFill>
                          <a:latin typeface="Times New Roman" panose="02020603050405020304" pitchFamily="18" charset="0"/>
                          <a:ea typeface="+mn-ea"/>
                          <a:cs typeface="Times New Roman" panose="02020603050405020304" pitchFamily="18" charset="0"/>
                        </a:rPr>
                        <a:t>5 (1 bonus point is available, see Section 3.2.5)</a:t>
                      </a:r>
                    </a:p>
                  </a:txBody>
                  <a:tcPr marL="44824" marR="44824" marT="44824" marB="4482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5"/>
                  </a:ext>
                </a:extLst>
              </a:tr>
              <a:tr h="536688">
                <a:tc>
                  <a:txBody>
                    <a:bodyPr/>
                    <a:lstStyle/>
                    <a:p>
                      <a:pPr marL="0" marR="0" lvl="0" indent="0" algn="l">
                        <a:spcBef>
                          <a:spcPts val="0"/>
                        </a:spcBef>
                        <a:spcAft>
                          <a:spcPts val="0"/>
                        </a:spcAft>
                        <a:buFont typeface="+mj-lt"/>
                        <a:buNone/>
                      </a:pPr>
                      <a:r>
                        <a:rPr lang="en-US" sz="1800" kern="1200" baseline="0" dirty="0">
                          <a:solidFill>
                            <a:schemeClr val="tx1"/>
                          </a:solidFill>
                          <a:latin typeface="Times New Roman" panose="02020603050405020304" pitchFamily="18" charset="0"/>
                          <a:ea typeface="+mn-ea"/>
                          <a:cs typeface="Times New Roman" panose="02020603050405020304" pitchFamily="18" charset="0"/>
                        </a:rPr>
                        <a:t>5.    Women Business Enterprise Subcontractor  Commitment</a:t>
                      </a:r>
                    </a:p>
                  </a:txBody>
                  <a:tcPr marL="44824" marR="44824" marT="44824" marB="4482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914377" rtl="0" eaLnBrk="1" fontAlgn="auto" latinLnBrk="0" hangingPunct="1">
                        <a:lnSpc>
                          <a:spcPct val="100000"/>
                        </a:lnSpc>
                        <a:spcBef>
                          <a:spcPts val="0"/>
                        </a:spcBef>
                        <a:spcAft>
                          <a:spcPts val="0"/>
                        </a:spcAft>
                        <a:buClrTx/>
                        <a:buSzTx/>
                        <a:buFontTx/>
                        <a:buNone/>
                        <a:tabLst/>
                        <a:defRPr/>
                      </a:pPr>
                      <a:r>
                        <a:rPr lang="en-US" sz="1800" kern="1200" baseline="0" dirty="0">
                          <a:solidFill>
                            <a:schemeClr val="tx1"/>
                          </a:solidFill>
                          <a:latin typeface="Times New Roman" panose="02020603050405020304" pitchFamily="18" charset="0"/>
                          <a:ea typeface="+mn-ea"/>
                          <a:cs typeface="Times New Roman" panose="02020603050405020304" pitchFamily="18" charset="0"/>
                        </a:rPr>
                        <a:t>5 (1 bonus point is available, see Section 3.2.6)</a:t>
                      </a:r>
                    </a:p>
                  </a:txBody>
                  <a:tcPr marL="44824" marR="44824" marT="44824" marB="4482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6"/>
                  </a:ext>
                </a:extLst>
              </a:tr>
              <a:tr h="536688">
                <a:tc>
                  <a:txBody>
                    <a:bodyPr/>
                    <a:lstStyle/>
                    <a:p>
                      <a:pPr marL="0" marR="0" lvl="0" indent="0" algn="l">
                        <a:spcBef>
                          <a:spcPts val="0"/>
                        </a:spcBef>
                        <a:spcAft>
                          <a:spcPts val="0"/>
                        </a:spcAft>
                        <a:buFont typeface="+mj-lt"/>
                        <a:buNone/>
                      </a:pPr>
                      <a:r>
                        <a:rPr lang="en-US" sz="1800" kern="1200" baseline="0" dirty="0">
                          <a:solidFill>
                            <a:schemeClr val="tx1"/>
                          </a:solidFill>
                          <a:latin typeface="Times New Roman" panose="02020603050405020304" pitchFamily="18" charset="0"/>
                          <a:ea typeface="+mn-ea"/>
                          <a:cs typeface="Times New Roman" panose="02020603050405020304" pitchFamily="18" charset="0"/>
                        </a:rPr>
                        <a:t>6.    Indiana Veteran Owned Small Business Subcontractor Commitment</a:t>
                      </a:r>
                    </a:p>
                  </a:txBody>
                  <a:tcPr marL="44824" marR="44824" marT="44824" marB="4482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914377" rtl="0" eaLnBrk="1" fontAlgn="auto" latinLnBrk="0" hangingPunct="1">
                        <a:lnSpc>
                          <a:spcPct val="100000"/>
                        </a:lnSpc>
                        <a:spcBef>
                          <a:spcPts val="0"/>
                        </a:spcBef>
                        <a:spcAft>
                          <a:spcPts val="0"/>
                        </a:spcAft>
                        <a:buClrTx/>
                        <a:buSzTx/>
                        <a:buFontTx/>
                        <a:buNone/>
                        <a:tabLst/>
                        <a:defRPr/>
                      </a:pPr>
                      <a:r>
                        <a:rPr lang="en-US" sz="1800" kern="1200" baseline="0" dirty="0">
                          <a:solidFill>
                            <a:schemeClr val="tx1"/>
                          </a:solidFill>
                          <a:latin typeface="Times New Roman" panose="02020603050405020304" pitchFamily="18" charset="0"/>
                          <a:ea typeface="+mn-ea"/>
                          <a:cs typeface="Times New Roman" panose="02020603050405020304" pitchFamily="18" charset="0"/>
                        </a:rPr>
                        <a:t>5 (1 bonus point is available, see Section 3.2.7)</a:t>
                      </a:r>
                    </a:p>
                  </a:txBody>
                  <a:tcPr marL="44824" marR="44824" marT="44824" marB="4482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529255055"/>
                  </a:ext>
                </a:extLst>
              </a:tr>
              <a:tr h="536688">
                <a:tc>
                  <a:txBody>
                    <a:bodyPr/>
                    <a:lstStyle/>
                    <a:p>
                      <a:pPr marL="0" marR="0" lvl="0" indent="0" algn="l">
                        <a:spcBef>
                          <a:spcPts val="0"/>
                        </a:spcBef>
                        <a:spcAft>
                          <a:spcPts val="0"/>
                        </a:spcAft>
                        <a:buFont typeface="+mj-lt"/>
                        <a:buNone/>
                      </a:pPr>
                      <a:r>
                        <a:rPr lang="en-US" sz="1800" kern="1200" baseline="0" dirty="0">
                          <a:solidFill>
                            <a:schemeClr val="tx1"/>
                          </a:solidFill>
                          <a:latin typeface="Times New Roman" panose="02020603050405020304" pitchFamily="18" charset="0"/>
                          <a:ea typeface="+mn-ea"/>
                          <a:cs typeface="Times New Roman" panose="02020603050405020304" pitchFamily="18" charset="0"/>
                        </a:rPr>
                        <a:t>7.     Buy Indiana</a:t>
                      </a:r>
                    </a:p>
                  </a:txBody>
                  <a:tcPr marL="44824" marR="44824" marT="44824" marB="4482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spcBef>
                          <a:spcPts val="0"/>
                        </a:spcBef>
                        <a:spcAft>
                          <a:spcPts val="0"/>
                        </a:spcAft>
                      </a:pPr>
                      <a:r>
                        <a:rPr lang="en-US" sz="1800" kern="1200" baseline="0" dirty="0">
                          <a:solidFill>
                            <a:schemeClr val="tx1"/>
                          </a:solidFill>
                          <a:latin typeface="Times New Roman" panose="02020603050405020304" pitchFamily="18" charset="0"/>
                          <a:ea typeface="+mn-ea"/>
                          <a:cs typeface="Times New Roman" panose="02020603050405020304" pitchFamily="18" charset="0"/>
                        </a:rPr>
                        <a:t>5 available points</a:t>
                      </a:r>
                    </a:p>
                  </a:txBody>
                  <a:tcPr marL="44824" marR="44824" marT="44824" marB="4482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829518391"/>
                  </a:ext>
                </a:extLst>
              </a:tr>
              <a:tr h="313168">
                <a:tc>
                  <a:txBody>
                    <a:bodyPr/>
                    <a:lstStyle/>
                    <a:p>
                      <a:pPr marL="0" marR="0" algn="ctr">
                        <a:spcBef>
                          <a:spcPts val="0"/>
                        </a:spcBef>
                        <a:spcAft>
                          <a:spcPts val="0"/>
                        </a:spcAft>
                      </a:pPr>
                      <a:r>
                        <a:rPr lang="en-US" sz="1800" kern="1200" baseline="0" dirty="0">
                          <a:solidFill>
                            <a:schemeClr val="tx1"/>
                          </a:solidFill>
                          <a:latin typeface="Times New Roman" panose="02020603050405020304" pitchFamily="18" charset="0"/>
                          <a:ea typeface="+mn-ea"/>
                          <a:cs typeface="Times New Roman" panose="02020603050405020304" pitchFamily="18" charset="0"/>
                        </a:rPr>
                        <a:t>Total</a:t>
                      </a:r>
                    </a:p>
                  </a:txBody>
                  <a:tcPr marL="44824" marR="44824" marT="44824" marB="4482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marL="0" marR="0" algn="ctr">
                        <a:spcBef>
                          <a:spcPts val="0"/>
                        </a:spcBef>
                        <a:spcAft>
                          <a:spcPts val="0"/>
                        </a:spcAft>
                      </a:pPr>
                      <a:r>
                        <a:rPr lang="en-US" sz="1800" kern="1200" baseline="0" dirty="0">
                          <a:solidFill>
                            <a:schemeClr val="tx1"/>
                          </a:solidFill>
                          <a:latin typeface="Times New Roman" panose="02020603050405020304" pitchFamily="18" charset="0"/>
                          <a:ea typeface="+mn-ea"/>
                          <a:cs typeface="Times New Roman" panose="02020603050405020304" pitchFamily="18" charset="0"/>
                        </a:rPr>
                        <a:t>100 (103 if bonus awarded)</a:t>
                      </a:r>
                    </a:p>
                  </a:txBody>
                  <a:tcPr marL="44824" marR="44824" marT="44824" marB="4482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10008"/>
                  </a:ext>
                </a:extLst>
              </a:tr>
            </a:tbl>
          </a:graphicData>
        </a:graphic>
      </p:graphicFrame>
    </p:spTree>
    <p:extLst>
      <p:ext uri="{BB962C8B-B14F-4D97-AF65-F5344CB8AC3E}">
        <p14:creationId xmlns:p14="http://schemas.microsoft.com/office/powerpoint/2010/main" val="365354480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371600" y="751117"/>
            <a:ext cx="9601200" cy="829157"/>
          </a:xfrm>
        </p:spPr>
        <p:txBody>
          <a:bodyPr/>
          <a:lstStyle/>
          <a:p>
            <a:r>
              <a:rPr lang="en-US" dirty="0">
                <a:latin typeface="Times New Roman" panose="02020603050405020304" pitchFamily="18" charset="0"/>
                <a:cs typeface="Times New Roman" panose="02020603050405020304" pitchFamily="18" charset="0"/>
              </a:rPr>
              <a:t>Minority and Women’s Business Enterprises </a:t>
            </a:r>
          </a:p>
        </p:txBody>
      </p:sp>
      <p:sp>
        <p:nvSpPr>
          <p:cNvPr id="6" name="Content Placeholder 5"/>
          <p:cNvSpPr>
            <a:spLocks noGrp="1"/>
          </p:cNvSpPr>
          <p:nvPr>
            <p:ph idx="1"/>
          </p:nvPr>
        </p:nvSpPr>
        <p:spPr>
          <a:xfrm>
            <a:off x="1371600" y="2035375"/>
            <a:ext cx="9601200" cy="3525252"/>
          </a:xfrm>
        </p:spPr>
        <p:txBody>
          <a:bodyPr>
            <a:normAutofit fontScale="92500" lnSpcReduction="20000"/>
          </a:bodyPr>
          <a:lstStyle/>
          <a:p>
            <a:pPr marL="0" indent="0">
              <a:lnSpc>
                <a:spcPct val="110000"/>
              </a:lnSpc>
              <a:buNone/>
              <a:defRPr/>
            </a:pPr>
            <a:r>
              <a:rPr lang="en-US" altLang="en-US" sz="2600" b="1" dirty="0">
                <a:solidFill>
                  <a:schemeClr val="tx1"/>
                </a:solidFill>
                <a:latin typeface="Times New Roman" panose="02020603050405020304" pitchFamily="18" charset="0"/>
                <a:cs typeface="Times New Roman" panose="02020603050405020304" pitchFamily="18" charset="0"/>
              </a:rPr>
              <a:t>Mission/Vision </a:t>
            </a:r>
          </a:p>
          <a:p>
            <a:pPr lvl="1"/>
            <a:r>
              <a:rPr lang="en-US" altLang="en-US" sz="2600" i="0" dirty="0">
                <a:solidFill>
                  <a:schemeClr val="tx1"/>
                </a:solidFill>
                <a:latin typeface="Times New Roman" panose="02020603050405020304" pitchFamily="18" charset="0"/>
                <a:cs typeface="Times New Roman" panose="02020603050405020304" pitchFamily="18" charset="0"/>
              </a:rPr>
              <a:t>Promote, monitor, and enforce the standards for certification of minority and women’s business enterprises.</a:t>
            </a:r>
          </a:p>
          <a:p>
            <a:pPr lvl="1"/>
            <a:r>
              <a:rPr lang="en-US" altLang="en-US" sz="2600" i="0" dirty="0">
                <a:solidFill>
                  <a:schemeClr val="tx1"/>
                </a:solidFill>
                <a:latin typeface="Times New Roman" panose="02020603050405020304" pitchFamily="18" charset="0"/>
                <a:cs typeface="Times New Roman" panose="02020603050405020304" pitchFamily="18" charset="0"/>
              </a:rPr>
              <a:t>Provide equal opportunity to minority and women enterprises in the state’s procurement and contracting process.</a:t>
            </a:r>
          </a:p>
          <a:p>
            <a:pPr marL="0" indent="0">
              <a:lnSpc>
                <a:spcPct val="110000"/>
              </a:lnSpc>
              <a:buNone/>
              <a:defRPr/>
            </a:pPr>
            <a:r>
              <a:rPr lang="en-US" sz="2600" b="1" dirty="0">
                <a:solidFill>
                  <a:schemeClr val="tx1"/>
                </a:solidFill>
                <a:latin typeface="Times New Roman" panose="02020603050405020304" pitchFamily="18" charset="0"/>
                <a:cs typeface="Times New Roman" panose="02020603050405020304" pitchFamily="18" charset="0"/>
              </a:rPr>
              <a:t>Nondiscrimination and Antidiscrimination Laws</a:t>
            </a:r>
          </a:p>
          <a:p>
            <a:pPr lvl="1"/>
            <a:r>
              <a:rPr lang="en-US" sz="2600" i="0" dirty="0">
                <a:solidFill>
                  <a:schemeClr val="tx1"/>
                </a:solidFill>
                <a:latin typeface="Times New Roman" panose="02020603050405020304" pitchFamily="18" charset="0"/>
                <a:cs typeface="Times New Roman" panose="02020603050405020304" pitchFamily="18" charset="0"/>
              </a:rPr>
              <a:t>Pursuant to Indiana Civil Rights Law, specifically IC §22-9-1-10, every state contract shall contain a provision requiring the contractor and subcontractors to not discriminate against any employee or applicant with respect to Protected Characteristics</a:t>
            </a:r>
          </a:p>
          <a:p>
            <a:endParaRPr lang="en-US" dirty="0">
              <a:solidFill>
                <a:schemeClr val="tx1"/>
              </a:solidFill>
            </a:endParaRPr>
          </a:p>
        </p:txBody>
      </p:sp>
    </p:spTree>
    <p:extLst>
      <p:ext uri="{BB962C8B-B14F-4D97-AF65-F5344CB8AC3E}">
        <p14:creationId xmlns:p14="http://schemas.microsoft.com/office/powerpoint/2010/main" val="62908663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371600" y="757985"/>
            <a:ext cx="9601200" cy="829157"/>
          </a:xfrm>
        </p:spPr>
        <p:txBody>
          <a:bodyPr/>
          <a:lstStyle/>
          <a:p>
            <a:r>
              <a:rPr lang="en-US" dirty="0">
                <a:latin typeface="Times New Roman" panose="02020603050405020304" pitchFamily="18" charset="0"/>
                <a:cs typeface="Times New Roman" panose="02020603050405020304" pitchFamily="18" charset="0"/>
              </a:rPr>
              <a:t>Minority and Women’s Business Enterprises</a:t>
            </a:r>
          </a:p>
        </p:txBody>
      </p:sp>
      <p:sp>
        <p:nvSpPr>
          <p:cNvPr id="6" name="Content Placeholder 5"/>
          <p:cNvSpPr>
            <a:spLocks noGrp="1"/>
          </p:cNvSpPr>
          <p:nvPr>
            <p:ph idx="1"/>
          </p:nvPr>
        </p:nvSpPr>
        <p:spPr>
          <a:xfrm>
            <a:off x="1371600" y="2064621"/>
            <a:ext cx="9601200" cy="4199023"/>
          </a:xfrm>
        </p:spPr>
        <p:txBody>
          <a:bodyPr>
            <a:normAutofit fontScale="85000" lnSpcReduction="20000"/>
          </a:bodyPr>
          <a:lstStyle/>
          <a:p>
            <a:pPr marL="0" indent="0">
              <a:buNone/>
            </a:pPr>
            <a:r>
              <a:rPr lang="en-US" altLang="en-US" sz="2600" b="1" dirty="0">
                <a:solidFill>
                  <a:schemeClr val="tx1"/>
                </a:solidFill>
                <a:latin typeface="Times New Roman" panose="02020603050405020304" pitchFamily="18" charset="0"/>
                <a:cs typeface="Times New Roman" panose="02020603050405020304" pitchFamily="18" charset="0"/>
              </a:rPr>
              <a:t>Contact Information</a:t>
            </a:r>
          </a:p>
          <a:p>
            <a:pPr lvl="1"/>
            <a:r>
              <a:rPr lang="en-US" altLang="en-US" sz="2600" i="0" dirty="0">
                <a:solidFill>
                  <a:schemeClr val="tx1"/>
                </a:solidFill>
                <a:latin typeface="Times New Roman" panose="02020603050405020304" pitchFamily="18" charset="0"/>
                <a:cs typeface="Times New Roman" panose="02020603050405020304" pitchFamily="18" charset="0"/>
              </a:rPr>
              <a:t>Phone: 317-232-3061</a:t>
            </a:r>
          </a:p>
          <a:p>
            <a:pPr lvl="1"/>
            <a:r>
              <a:rPr lang="en-US" altLang="en-US" sz="2600" i="0" dirty="0">
                <a:solidFill>
                  <a:schemeClr val="tx1"/>
                </a:solidFill>
                <a:latin typeface="Times New Roman" panose="02020603050405020304" pitchFamily="18" charset="0"/>
                <a:cs typeface="Times New Roman" panose="02020603050405020304" pitchFamily="18" charset="0"/>
              </a:rPr>
              <a:t>E-mail</a:t>
            </a:r>
            <a:r>
              <a:rPr lang="en-US" altLang="en-US" sz="2600" b="1" i="0" dirty="0">
                <a:solidFill>
                  <a:schemeClr val="tx1"/>
                </a:solidFill>
                <a:latin typeface="Times New Roman" panose="02020603050405020304" pitchFamily="18" charset="0"/>
                <a:cs typeface="Times New Roman" panose="02020603050405020304" pitchFamily="18" charset="0"/>
              </a:rPr>
              <a:t>:</a:t>
            </a:r>
            <a:r>
              <a:rPr lang="en-US" altLang="en-US" sz="2600" i="0" dirty="0">
                <a:solidFill>
                  <a:schemeClr val="tx1"/>
                </a:solidFill>
                <a:latin typeface="Times New Roman" panose="02020603050405020304" pitchFamily="18" charset="0"/>
                <a:cs typeface="Times New Roman" panose="02020603050405020304" pitchFamily="18" charset="0"/>
              </a:rPr>
              <a:t> </a:t>
            </a:r>
            <a:r>
              <a:rPr lang="en-US" altLang="en-US" sz="2600" i="0" dirty="0">
                <a:solidFill>
                  <a:schemeClr val="tx1"/>
                </a:solidFill>
                <a:latin typeface="Times New Roman" panose="02020603050405020304" pitchFamily="18" charset="0"/>
                <a:cs typeface="Times New Roman" panose="02020603050405020304" pitchFamily="18" charset="0"/>
                <a:hlinkClick r:id="rId2">
                  <a:extLst>
                    <a:ext uri="{A12FA001-AC4F-418D-AE19-62706E023703}">
                      <ahyp:hlinkClr xmlns:ahyp="http://schemas.microsoft.com/office/drawing/2018/hyperlinkcolor" val="tx"/>
                    </a:ext>
                  </a:extLst>
                </a:hlinkClick>
              </a:rPr>
              <a:t>mwbecompliance@idoa.in.gov</a:t>
            </a:r>
            <a:endParaRPr lang="en-US" altLang="en-US" sz="2600" i="0" dirty="0">
              <a:solidFill>
                <a:schemeClr val="tx1"/>
              </a:solidFill>
              <a:latin typeface="Times New Roman" panose="02020603050405020304" pitchFamily="18" charset="0"/>
              <a:cs typeface="Times New Roman" panose="02020603050405020304" pitchFamily="18" charset="0"/>
            </a:endParaRPr>
          </a:p>
          <a:p>
            <a:pPr lvl="1"/>
            <a:r>
              <a:rPr lang="en-US" altLang="en-US" sz="2600" i="0" dirty="0">
                <a:solidFill>
                  <a:schemeClr val="tx1"/>
                </a:solidFill>
                <a:latin typeface="Times New Roman" panose="02020603050405020304" pitchFamily="18" charset="0"/>
                <a:cs typeface="Times New Roman" panose="02020603050405020304" pitchFamily="18" charset="0"/>
              </a:rPr>
              <a:t>Web: </a:t>
            </a:r>
            <a:r>
              <a:rPr lang="en-US" altLang="en-US" sz="2600" i="0" dirty="0">
                <a:solidFill>
                  <a:schemeClr val="tx1"/>
                </a:solidFill>
                <a:latin typeface="Times New Roman" panose="02020603050405020304" pitchFamily="18" charset="0"/>
                <a:cs typeface="Times New Roman" panose="02020603050405020304" pitchFamily="18" charset="0"/>
                <a:hlinkClick r:id="rId3">
                  <a:extLst>
                    <a:ext uri="{A12FA001-AC4F-418D-AE19-62706E023703}">
                      <ahyp:hlinkClr xmlns:ahyp="http://schemas.microsoft.com/office/drawing/2018/hyperlinkcolor" val="tx"/>
                    </a:ext>
                  </a:extLst>
                </a:hlinkClick>
              </a:rPr>
              <a:t>www.in.gov/idoa/mwbe</a:t>
            </a:r>
            <a:br>
              <a:rPr lang="en-US" altLang="en-US" sz="2600" i="0" dirty="0">
                <a:solidFill>
                  <a:schemeClr val="tx1"/>
                </a:solidFill>
                <a:latin typeface="Times New Roman" panose="02020603050405020304" pitchFamily="18" charset="0"/>
                <a:cs typeface="Times New Roman" panose="02020603050405020304" pitchFamily="18" charset="0"/>
              </a:rPr>
            </a:br>
            <a:endParaRPr lang="en-US" altLang="en-US" sz="2600" i="0" dirty="0">
              <a:solidFill>
                <a:schemeClr val="tx1"/>
              </a:solidFill>
              <a:latin typeface="Times New Roman" panose="02020603050405020304" pitchFamily="18" charset="0"/>
              <a:cs typeface="Times New Roman" panose="02020603050405020304" pitchFamily="18" charset="0"/>
            </a:endParaRPr>
          </a:p>
          <a:p>
            <a:pPr marL="0" indent="0">
              <a:buNone/>
            </a:pPr>
            <a:r>
              <a:rPr lang="en-US" altLang="en-US" sz="2600" b="1" dirty="0">
                <a:solidFill>
                  <a:schemeClr val="tx1"/>
                </a:solidFill>
                <a:latin typeface="Times New Roman" panose="02020603050405020304" pitchFamily="18" charset="0"/>
                <a:cs typeface="Times New Roman" panose="02020603050405020304" pitchFamily="18" charset="0"/>
              </a:rPr>
              <a:t>Complete Attachment A, MBE/WBE Form</a:t>
            </a:r>
          </a:p>
          <a:p>
            <a:pPr>
              <a:buNone/>
            </a:pPr>
            <a:r>
              <a:rPr lang="en-US" altLang="en-US" sz="2600" dirty="0">
                <a:solidFill>
                  <a:schemeClr val="tx1"/>
                </a:solidFill>
                <a:latin typeface="Times New Roman" panose="02020603050405020304" pitchFamily="18" charset="0"/>
                <a:cs typeface="Times New Roman" panose="02020603050405020304" pitchFamily="18" charset="0"/>
              </a:rPr>
              <a:t>	- Include sub-contractor letter of commitment</a:t>
            </a:r>
            <a:br>
              <a:rPr lang="en-US" altLang="en-US" sz="2600" dirty="0">
                <a:solidFill>
                  <a:schemeClr val="tx1"/>
                </a:solidFill>
                <a:latin typeface="Times New Roman" panose="02020603050405020304" pitchFamily="18" charset="0"/>
                <a:cs typeface="Times New Roman" panose="02020603050405020304" pitchFamily="18" charset="0"/>
              </a:rPr>
            </a:br>
            <a:r>
              <a:rPr lang="en-US" altLang="en-US" sz="2600" dirty="0">
                <a:solidFill>
                  <a:schemeClr val="tx1"/>
                </a:solidFill>
                <a:latin typeface="Times New Roman" panose="02020603050405020304" pitchFamily="18" charset="0"/>
                <a:cs typeface="Times New Roman" panose="02020603050405020304" pitchFamily="18" charset="0"/>
              </a:rPr>
              <a:t> </a:t>
            </a:r>
          </a:p>
          <a:p>
            <a:pPr marL="0" indent="0">
              <a:buNone/>
            </a:pPr>
            <a:r>
              <a:rPr lang="en-US" altLang="en-US" sz="2600" b="1" dirty="0">
                <a:solidFill>
                  <a:schemeClr val="tx1"/>
                </a:solidFill>
                <a:latin typeface="Times New Roman" panose="02020603050405020304" pitchFamily="18" charset="0"/>
                <a:cs typeface="Times New Roman" panose="02020603050405020304" pitchFamily="18" charset="0"/>
              </a:rPr>
              <a:t>Goals for Proposal</a:t>
            </a:r>
          </a:p>
          <a:p>
            <a:pPr>
              <a:buNone/>
            </a:pPr>
            <a:r>
              <a:rPr lang="en-US" altLang="en-US" sz="2600" dirty="0">
                <a:solidFill>
                  <a:schemeClr val="tx1"/>
                </a:solidFill>
                <a:latin typeface="Times New Roman" panose="02020603050405020304" pitchFamily="18" charset="0"/>
                <a:cs typeface="Times New Roman" panose="02020603050405020304" pitchFamily="18" charset="0"/>
              </a:rPr>
              <a:t>	- 8% Minority Business Enterprise of the Total Bid Amount</a:t>
            </a:r>
          </a:p>
          <a:p>
            <a:pPr>
              <a:buNone/>
            </a:pPr>
            <a:r>
              <a:rPr lang="en-US" altLang="en-US" sz="2600" dirty="0">
                <a:solidFill>
                  <a:schemeClr val="tx1"/>
                </a:solidFill>
                <a:latin typeface="Times New Roman" panose="02020603050405020304" pitchFamily="18" charset="0"/>
                <a:cs typeface="Times New Roman" panose="02020603050405020304" pitchFamily="18" charset="0"/>
              </a:rPr>
              <a:t>	- 11% Women’s Business Enterprise of the Total Bid Amount</a:t>
            </a:r>
            <a:endParaRPr lang="en-US" sz="2600" dirty="0">
              <a:solidFill>
                <a:schemeClr val="tx1"/>
              </a:solidFill>
              <a:latin typeface="Times New Roman" panose="02020603050405020304" pitchFamily="18" charset="0"/>
              <a:cs typeface="Times New Roman" panose="02020603050405020304" pitchFamily="18" charset="0"/>
            </a:endParaRPr>
          </a:p>
          <a:p>
            <a:endParaRPr lang="en-US" dirty="0">
              <a:solidFill>
                <a:schemeClr val="tx1"/>
              </a:solidFill>
            </a:endParaRPr>
          </a:p>
        </p:txBody>
      </p:sp>
    </p:spTree>
    <p:extLst>
      <p:ext uri="{BB962C8B-B14F-4D97-AF65-F5344CB8AC3E}">
        <p14:creationId xmlns:p14="http://schemas.microsoft.com/office/powerpoint/2010/main" val="414286476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83EC6557-E213-4D8D-83EC-513280F8E977}"/>
              </a:ext>
            </a:extLst>
          </p:cNvPr>
          <p:cNvPicPr>
            <a:picLocks noChangeAspect="1"/>
          </p:cNvPicPr>
          <p:nvPr/>
        </p:nvPicPr>
        <p:blipFill>
          <a:blip r:embed="rId2"/>
          <a:stretch>
            <a:fillRect/>
          </a:stretch>
        </p:blipFill>
        <p:spPr>
          <a:xfrm>
            <a:off x="3745346" y="449339"/>
            <a:ext cx="4701309" cy="5994653"/>
          </a:xfrm>
          <a:prstGeom prst="rect">
            <a:avLst/>
          </a:prstGeom>
        </p:spPr>
      </p:pic>
      <p:sp>
        <p:nvSpPr>
          <p:cNvPr id="2" name="TextBox 1">
            <a:extLst>
              <a:ext uri="{FF2B5EF4-FFF2-40B4-BE49-F238E27FC236}">
                <a16:creationId xmlns:a16="http://schemas.microsoft.com/office/drawing/2014/main" id="{455E943B-64BC-5D2F-A941-CEE4E015E82F}"/>
              </a:ext>
            </a:extLst>
          </p:cNvPr>
          <p:cNvSpPr txBox="1"/>
          <p:nvPr/>
        </p:nvSpPr>
        <p:spPr>
          <a:xfrm>
            <a:off x="661012" y="2776251"/>
            <a:ext cx="3084334" cy="646331"/>
          </a:xfrm>
          <a:prstGeom prst="rect">
            <a:avLst/>
          </a:prstGeom>
          <a:noFill/>
        </p:spPr>
        <p:txBody>
          <a:bodyPr wrap="square" rtlCol="0">
            <a:spAutoFit/>
          </a:bodyPr>
          <a:lstStyle/>
          <a:p>
            <a:r>
              <a:rPr lang="en-US" dirty="0">
                <a:solidFill>
                  <a:srgbClr val="FF0000"/>
                </a:solidFill>
                <a:latin typeface="Times New Roman" panose="02020603050405020304" pitchFamily="18" charset="0"/>
                <a:cs typeface="Times New Roman" panose="02020603050405020304" pitchFamily="18" charset="0"/>
              </a:rPr>
              <a:t>Please carefully review the information in this box</a:t>
            </a:r>
          </a:p>
        </p:txBody>
      </p:sp>
      <p:cxnSp>
        <p:nvCxnSpPr>
          <p:cNvPr id="4" name="Straight Arrow Connector 3">
            <a:extLst>
              <a:ext uri="{FF2B5EF4-FFF2-40B4-BE49-F238E27FC236}">
                <a16:creationId xmlns:a16="http://schemas.microsoft.com/office/drawing/2014/main" id="{BEDBD2C6-2A42-D291-13B7-639EE9F5F6F3}"/>
              </a:ext>
            </a:extLst>
          </p:cNvPr>
          <p:cNvCxnSpPr/>
          <p:nvPr/>
        </p:nvCxnSpPr>
        <p:spPr>
          <a:xfrm>
            <a:off x="1608463" y="3547431"/>
            <a:ext cx="1949985" cy="0"/>
          </a:xfrm>
          <a:prstGeom prst="straightConnector1">
            <a:avLst/>
          </a:prstGeom>
          <a:ln>
            <a:solidFill>
              <a:schemeClr val="tx1"/>
            </a:solidFill>
            <a:tailEnd type="triangle"/>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128300451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371600" y="816431"/>
            <a:ext cx="9601200" cy="829157"/>
          </a:xfrm>
        </p:spPr>
        <p:txBody>
          <a:bodyPr/>
          <a:lstStyle/>
          <a:p>
            <a:r>
              <a:rPr lang="en-US" dirty="0">
                <a:latin typeface="Times New Roman" panose="02020603050405020304" pitchFamily="18" charset="0"/>
                <a:cs typeface="Times New Roman" panose="02020603050405020304" pitchFamily="18" charset="0"/>
              </a:rPr>
              <a:t>Minority and Women’s Business Enterprises</a:t>
            </a:r>
          </a:p>
        </p:txBody>
      </p:sp>
      <p:sp>
        <p:nvSpPr>
          <p:cNvPr id="6" name="Content Placeholder 5"/>
          <p:cNvSpPr>
            <a:spLocks noGrp="1"/>
          </p:cNvSpPr>
          <p:nvPr>
            <p:ph idx="1"/>
          </p:nvPr>
        </p:nvSpPr>
        <p:spPr>
          <a:xfrm>
            <a:off x="1371600" y="2286005"/>
            <a:ext cx="9601200" cy="2851480"/>
          </a:xfrm>
        </p:spPr>
        <p:txBody>
          <a:bodyPr>
            <a:normAutofit fontScale="85000" lnSpcReduction="10000"/>
          </a:bodyPr>
          <a:lstStyle/>
          <a:p>
            <a:pPr marL="0" indent="0">
              <a:lnSpc>
                <a:spcPct val="110000"/>
              </a:lnSpc>
              <a:buNone/>
              <a:defRPr/>
            </a:pPr>
            <a:r>
              <a:rPr lang="en-US" b="1" dirty="0">
                <a:solidFill>
                  <a:schemeClr val="tx1"/>
                </a:solidFill>
                <a:latin typeface="Times New Roman" panose="02020603050405020304" pitchFamily="18" charset="0"/>
                <a:cs typeface="Times New Roman" panose="02020603050405020304" pitchFamily="18" charset="0"/>
              </a:rPr>
              <a:t>Prime contractors must ensure that the proposed subcontractors meet the following criteria:</a:t>
            </a:r>
          </a:p>
          <a:p>
            <a:pPr lvl="0"/>
            <a:r>
              <a:rPr lang="en-US" dirty="0">
                <a:solidFill>
                  <a:schemeClr val="tx1"/>
                </a:solidFill>
                <a:latin typeface="Times New Roman" panose="02020603050405020304" pitchFamily="18" charset="0"/>
                <a:cs typeface="Times New Roman" panose="02020603050405020304" pitchFamily="18" charset="0"/>
              </a:rPr>
              <a:t>Are listed in the IDOA Directory of Certified Firms, on or before the proposal due date, national diversity plans are generally not accepted. The directory can be found here: </a:t>
            </a:r>
            <a:r>
              <a:rPr lang="en-US" dirty="0">
                <a:solidFill>
                  <a:schemeClr val="tx1"/>
                </a:solidFill>
                <a:latin typeface="Times New Roman" panose="02020603050405020304" pitchFamily="18" charset="0"/>
                <a:cs typeface="Times New Roman" panose="02020603050405020304" pitchFamily="18" charset="0"/>
                <a:hlinkClick r:id="rId2">
                  <a:extLst>
                    <a:ext uri="{A12FA001-AC4F-418D-AE19-62706E023703}">
                      <ahyp:hlinkClr xmlns:ahyp="http://schemas.microsoft.com/office/drawing/2018/hyperlinkcolor" val="tx"/>
                    </a:ext>
                  </a:extLst>
                </a:hlinkClick>
              </a:rPr>
              <a:t>http://www.in.gov/idoa/mwbe/2743.htm</a:t>
            </a:r>
            <a:r>
              <a:rPr lang="en-US" dirty="0">
                <a:solidFill>
                  <a:schemeClr val="tx1"/>
                </a:solidFill>
                <a:latin typeface="Times New Roman" panose="02020603050405020304" pitchFamily="18" charset="0"/>
                <a:cs typeface="Times New Roman" panose="02020603050405020304" pitchFamily="18" charset="0"/>
              </a:rPr>
              <a:t>. </a:t>
            </a:r>
          </a:p>
          <a:p>
            <a:r>
              <a:rPr lang="en-US" b="1" dirty="0">
                <a:solidFill>
                  <a:schemeClr val="tx1"/>
                </a:solidFill>
                <a:latin typeface="Times New Roman" panose="02020603050405020304" pitchFamily="18" charset="0"/>
                <a:cs typeface="Times New Roman" panose="02020603050405020304" pitchFamily="18" charset="0"/>
              </a:rPr>
              <a:t>Serve a Valuable Scope Contribution (VSC) on the engagement, as confirmed by the State.</a:t>
            </a:r>
          </a:p>
          <a:p>
            <a:r>
              <a:rPr lang="en-US" dirty="0">
                <a:solidFill>
                  <a:schemeClr val="tx1"/>
                </a:solidFill>
                <a:latin typeface="Times New Roman" panose="02020603050405020304" pitchFamily="18" charset="0"/>
                <a:cs typeface="Times New Roman" panose="02020603050405020304" pitchFamily="18" charset="0"/>
              </a:rPr>
              <a:t>Provide the goods or services specific to the contract and within the industry area for which it is certified.</a:t>
            </a:r>
          </a:p>
          <a:p>
            <a:r>
              <a:rPr lang="en-US" b="1" dirty="0">
                <a:solidFill>
                  <a:schemeClr val="tx1"/>
                </a:solidFill>
                <a:latin typeface="Times New Roman" panose="02020603050405020304" pitchFamily="18" charset="0"/>
                <a:cs typeface="Times New Roman" panose="02020603050405020304" pitchFamily="18" charset="0"/>
              </a:rPr>
              <a:t>National Diversity Plans are NOT accepted</a:t>
            </a:r>
            <a:r>
              <a:rPr lang="en-US" b="1" dirty="0">
                <a:solidFill>
                  <a:schemeClr val="tx1"/>
                </a:solidFill>
              </a:rPr>
              <a:t>.</a:t>
            </a:r>
          </a:p>
        </p:txBody>
      </p:sp>
    </p:spTree>
    <p:extLst>
      <p:ext uri="{BB962C8B-B14F-4D97-AF65-F5344CB8AC3E}">
        <p14:creationId xmlns:p14="http://schemas.microsoft.com/office/powerpoint/2010/main" val="354253625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latin typeface="Times New Roman" panose="02020603050405020304" pitchFamily="18" charset="0"/>
                <a:cs typeface="Times New Roman" panose="02020603050405020304" pitchFamily="18" charset="0"/>
              </a:rPr>
              <a:t>Minority and Women’s Business Enterprises</a:t>
            </a:r>
          </a:p>
        </p:txBody>
      </p:sp>
      <p:sp>
        <p:nvSpPr>
          <p:cNvPr id="6" name="Content Placeholder 5"/>
          <p:cNvSpPr>
            <a:spLocks noGrp="1"/>
          </p:cNvSpPr>
          <p:nvPr>
            <p:ph idx="1"/>
          </p:nvPr>
        </p:nvSpPr>
        <p:spPr/>
        <p:txBody>
          <a:bodyPr>
            <a:normAutofit/>
          </a:bodyPr>
          <a:lstStyle/>
          <a:p>
            <a:pPr marL="0" indent="0">
              <a:buNone/>
            </a:pPr>
            <a:r>
              <a:rPr lang="en-US" b="1" dirty="0">
                <a:solidFill>
                  <a:schemeClr val="tx1"/>
                </a:solidFill>
                <a:latin typeface="Times New Roman" panose="02020603050405020304" pitchFamily="18" charset="0"/>
                <a:cs typeface="Times New Roman" panose="02020603050405020304" pitchFamily="18" charset="0"/>
              </a:rPr>
              <a:t>Prime contractors should note the following: </a:t>
            </a:r>
          </a:p>
          <a:p>
            <a:pPr lvl="0"/>
            <a:r>
              <a:rPr lang="en-US" dirty="0">
                <a:solidFill>
                  <a:schemeClr val="tx1"/>
                </a:solidFill>
                <a:latin typeface="Times New Roman" panose="02020603050405020304" pitchFamily="18" charset="0"/>
                <a:cs typeface="Times New Roman" panose="02020603050405020304" pitchFamily="18" charset="0"/>
              </a:rPr>
              <a:t>Subcontractors’ MBE/WBE Certification Letter, provided by IDOA, must accompany the proposal to show current status of certification.</a:t>
            </a:r>
          </a:p>
          <a:p>
            <a:pPr lvl="0"/>
            <a:r>
              <a:rPr lang="en-US" dirty="0">
                <a:solidFill>
                  <a:schemeClr val="tx1"/>
                </a:solidFill>
                <a:latin typeface="Times New Roman" panose="02020603050405020304" pitchFamily="18" charset="0"/>
                <a:cs typeface="Times New Roman" panose="02020603050405020304" pitchFamily="18" charset="0"/>
              </a:rPr>
              <a:t>Each firm may only serve as one classification – MBE, WBE or IVOSB (see sections </a:t>
            </a:r>
            <a:r>
              <a:rPr lang="en-US" dirty="0">
                <a:solidFill>
                  <a:schemeClr val="tx1"/>
                </a:solidFill>
                <a:highlight>
                  <a:srgbClr val="FFFFFF"/>
                </a:highlight>
                <a:latin typeface="Times New Roman" panose="02020603050405020304" pitchFamily="18" charset="0"/>
                <a:cs typeface="Times New Roman" panose="02020603050405020304" pitchFamily="18" charset="0"/>
              </a:rPr>
              <a:t>1.21 and 1.22)</a:t>
            </a:r>
          </a:p>
          <a:p>
            <a:pPr lvl="0"/>
            <a:r>
              <a:rPr lang="en-US" dirty="0">
                <a:solidFill>
                  <a:schemeClr val="tx1"/>
                </a:solidFill>
                <a:latin typeface="Times New Roman" panose="02020603050405020304" pitchFamily="18" charset="0"/>
                <a:cs typeface="Times New Roman" panose="02020603050405020304" pitchFamily="18" charset="0"/>
              </a:rPr>
              <a:t>Pursuant to 25 IAC 5-6-2(b)(d), a Prime Contractor who is an MBE or WBE must meet subcontractor goals by using other listed certified firms.  Certified Prime Contractors cannot count their own workforce or companies to meet this requirement.</a:t>
            </a:r>
          </a:p>
          <a:p>
            <a:endParaRPr lang="en-US" dirty="0">
              <a:solidFill>
                <a:schemeClr val="tx1"/>
              </a:solidFill>
            </a:endParaRPr>
          </a:p>
        </p:txBody>
      </p:sp>
    </p:spTree>
    <p:extLst>
      <p:ext uri="{BB962C8B-B14F-4D97-AF65-F5344CB8AC3E}">
        <p14:creationId xmlns:p14="http://schemas.microsoft.com/office/powerpoint/2010/main" val="42061096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412458" y="751598"/>
            <a:ext cx="9601200" cy="829157"/>
          </a:xfrm>
        </p:spPr>
        <p:txBody>
          <a:bodyPr/>
          <a:lstStyle/>
          <a:p>
            <a:r>
              <a:rPr lang="en-US" dirty="0">
                <a:latin typeface="Times New Roman" panose="02020603050405020304" pitchFamily="18" charset="0"/>
                <a:cs typeface="Times New Roman" panose="02020603050405020304" pitchFamily="18" charset="0"/>
              </a:rPr>
              <a:t>Minority and Women’s Business Enterprises</a:t>
            </a:r>
          </a:p>
        </p:txBody>
      </p:sp>
      <p:sp>
        <p:nvSpPr>
          <p:cNvPr id="7" name="Right Arrow 10">
            <a:extLst>
              <a:ext uri="{FF2B5EF4-FFF2-40B4-BE49-F238E27FC236}">
                <a16:creationId xmlns:a16="http://schemas.microsoft.com/office/drawing/2014/main" id="{0B59D8D5-1A76-4A81-B70D-CA2B82D74BEA}"/>
              </a:ext>
            </a:extLst>
          </p:cNvPr>
          <p:cNvSpPr/>
          <p:nvPr/>
        </p:nvSpPr>
        <p:spPr>
          <a:xfrm>
            <a:off x="1267682" y="2409387"/>
            <a:ext cx="685800" cy="228600"/>
          </a:xfrm>
          <a:prstGeom prst="rightArrow">
            <a:avLst/>
          </a:prstGeom>
          <a:solidFill>
            <a:schemeClr val="tx1"/>
          </a:solidFill>
          <a:ln>
            <a:solidFill>
              <a:schemeClr val="tx1"/>
            </a:solidFill>
          </a:ln>
        </p:spPr>
        <p:style>
          <a:lnRef idx="1">
            <a:schemeClr val="accent4"/>
          </a:lnRef>
          <a:fillRef idx="3">
            <a:schemeClr val="accent4"/>
          </a:fillRef>
          <a:effectRef idx="2">
            <a:schemeClr val="accent4"/>
          </a:effectRef>
          <a:fontRef idx="minor">
            <a:schemeClr val="lt1"/>
          </a:fontRef>
        </p:style>
        <p:txBody>
          <a:bodyPr anchor="ctr"/>
          <a:lstStyle/>
          <a:p>
            <a:pPr algn="ctr">
              <a:defRPr/>
            </a:pPr>
            <a:endParaRPr lang="en-US" b="1" dirty="0">
              <a:ln w="12700">
                <a:solidFill>
                  <a:schemeClr val="tx2">
                    <a:satMod val="155000"/>
                  </a:schemeClr>
                </a:solidFill>
                <a:prstDash val="solid"/>
              </a:ln>
              <a:solidFill>
                <a:srgbClr val="FF3300"/>
              </a:solidFill>
              <a:effectLst>
                <a:outerShdw blurRad="41275" dist="20320" dir="1800000" algn="tl" rotWithShape="0">
                  <a:srgbClr val="000000">
                    <a:alpha val="40000"/>
                  </a:srgbClr>
                </a:outerShdw>
              </a:effectLst>
              <a:latin typeface="Garamond" pitchFamily="18" charset="0"/>
            </a:endParaRPr>
          </a:p>
        </p:txBody>
      </p:sp>
      <p:sp>
        <p:nvSpPr>
          <p:cNvPr id="8" name="Right Arrow 10">
            <a:extLst>
              <a:ext uri="{FF2B5EF4-FFF2-40B4-BE49-F238E27FC236}">
                <a16:creationId xmlns:a16="http://schemas.microsoft.com/office/drawing/2014/main" id="{0B59D8D5-1A76-4A81-B70D-CA2B82D74BEA}"/>
              </a:ext>
            </a:extLst>
          </p:cNvPr>
          <p:cNvSpPr/>
          <p:nvPr/>
        </p:nvSpPr>
        <p:spPr>
          <a:xfrm>
            <a:off x="1267682" y="2896476"/>
            <a:ext cx="685800" cy="228600"/>
          </a:xfrm>
          <a:prstGeom prst="rightArrow">
            <a:avLst/>
          </a:prstGeom>
          <a:solidFill>
            <a:schemeClr val="tx1"/>
          </a:solidFill>
          <a:ln>
            <a:solidFill>
              <a:schemeClr val="tx1"/>
            </a:solidFill>
          </a:ln>
        </p:spPr>
        <p:style>
          <a:lnRef idx="1">
            <a:schemeClr val="accent4"/>
          </a:lnRef>
          <a:fillRef idx="3">
            <a:schemeClr val="accent4"/>
          </a:fillRef>
          <a:effectRef idx="2">
            <a:schemeClr val="accent4"/>
          </a:effectRef>
          <a:fontRef idx="minor">
            <a:schemeClr val="lt1"/>
          </a:fontRef>
        </p:style>
        <p:txBody>
          <a:bodyPr anchor="ctr"/>
          <a:lstStyle/>
          <a:p>
            <a:pPr algn="ctr">
              <a:defRPr/>
            </a:pPr>
            <a:endParaRPr lang="en-US" b="1" dirty="0">
              <a:ln w="12700">
                <a:solidFill>
                  <a:schemeClr val="tx2">
                    <a:satMod val="155000"/>
                  </a:schemeClr>
                </a:solidFill>
                <a:prstDash val="solid"/>
              </a:ln>
              <a:solidFill>
                <a:srgbClr val="FF3300"/>
              </a:solidFill>
              <a:effectLst>
                <a:outerShdw blurRad="41275" dist="20320" dir="1800000" algn="tl" rotWithShape="0">
                  <a:srgbClr val="000000">
                    <a:alpha val="40000"/>
                  </a:srgbClr>
                </a:outerShdw>
              </a:effectLst>
              <a:latin typeface="Garamond" pitchFamily="18" charset="0"/>
            </a:endParaRPr>
          </a:p>
        </p:txBody>
      </p:sp>
      <p:sp>
        <p:nvSpPr>
          <p:cNvPr id="9" name="Right Arrow 10">
            <a:extLst>
              <a:ext uri="{FF2B5EF4-FFF2-40B4-BE49-F238E27FC236}">
                <a16:creationId xmlns:a16="http://schemas.microsoft.com/office/drawing/2014/main" id="{0B59D8D5-1A76-4A81-B70D-CA2B82D74BEA}"/>
              </a:ext>
            </a:extLst>
          </p:cNvPr>
          <p:cNvSpPr/>
          <p:nvPr/>
        </p:nvSpPr>
        <p:spPr>
          <a:xfrm>
            <a:off x="1267682" y="4420408"/>
            <a:ext cx="685800" cy="228600"/>
          </a:xfrm>
          <a:prstGeom prst="rightArrow">
            <a:avLst/>
          </a:prstGeom>
          <a:solidFill>
            <a:schemeClr val="tx1"/>
          </a:solidFill>
          <a:ln>
            <a:solidFill>
              <a:schemeClr val="tx1"/>
            </a:solidFill>
          </a:ln>
        </p:spPr>
        <p:style>
          <a:lnRef idx="1">
            <a:schemeClr val="accent4"/>
          </a:lnRef>
          <a:fillRef idx="3">
            <a:schemeClr val="accent4"/>
          </a:fillRef>
          <a:effectRef idx="2">
            <a:schemeClr val="accent4"/>
          </a:effectRef>
          <a:fontRef idx="minor">
            <a:schemeClr val="lt1"/>
          </a:fontRef>
        </p:style>
        <p:txBody>
          <a:bodyPr anchor="ctr"/>
          <a:lstStyle/>
          <a:p>
            <a:pPr algn="ctr">
              <a:defRPr/>
            </a:pPr>
            <a:endParaRPr lang="en-US" b="1" dirty="0">
              <a:ln w="12700">
                <a:solidFill>
                  <a:schemeClr val="tx2">
                    <a:satMod val="155000"/>
                  </a:schemeClr>
                </a:solidFill>
                <a:prstDash val="solid"/>
              </a:ln>
              <a:solidFill>
                <a:srgbClr val="FF3300"/>
              </a:solidFill>
              <a:effectLst>
                <a:outerShdw blurRad="41275" dist="20320" dir="1800000" algn="tl" rotWithShape="0">
                  <a:srgbClr val="000000">
                    <a:alpha val="40000"/>
                  </a:srgbClr>
                </a:outerShdw>
              </a:effectLst>
              <a:latin typeface="Garamond" pitchFamily="18" charset="0"/>
            </a:endParaRPr>
          </a:p>
        </p:txBody>
      </p:sp>
      <p:sp>
        <p:nvSpPr>
          <p:cNvPr id="10" name="Right Arrow 10">
            <a:extLst>
              <a:ext uri="{FF2B5EF4-FFF2-40B4-BE49-F238E27FC236}">
                <a16:creationId xmlns:a16="http://schemas.microsoft.com/office/drawing/2014/main" id="{0B59D8D5-1A76-4A81-B70D-CA2B82D74BEA}"/>
              </a:ext>
            </a:extLst>
          </p:cNvPr>
          <p:cNvSpPr/>
          <p:nvPr/>
        </p:nvSpPr>
        <p:spPr>
          <a:xfrm>
            <a:off x="1267682" y="4856293"/>
            <a:ext cx="685800" cy="228600"/>
          </a:xfrm>
          <a:prstGeom prst="rightArrow">
            <a:avLst/>
          </a:prstGeom>
          <a:solidFill>
            <a:schemeClr val="tx1"/>
          </a:solidFill>
          <a:ln>
            <a:solidFill>
              <a:schemeClr val="tx1"/>
            </a:solidFill>
          </a:ln>
        </p:spPr>
        <p:style>
          <a:lnRef idx="1">
            <a:schemeClr val="accent4"/>
          </a:lnRef>
          <a:fillRef idx="3">
            <a:schemeClr val="accent4"/>
          </a:fillRef>
          <a:effectRef idx="2">
            <a:schemeClr val="accent4"/>
          </a:effectRef>
          <a:fontRef idx="minor">
            <a:schemeClr val="lt1"/>
          </a:fontRef>
        </p:style>
        <p:txBody>
          <a:bodyPr anchor="ctr"/>
          <a:lstStyle/>
          <a:p>
            <a:pPr algn="ctr">
              <a:defRPr/>
            </a:pPr>
            <a:endParaRPr lang="en-US" b="1" dirty="0">
              <a:ln w="12700">
                <a:solidFill>
                  <a:schemeClr val="tx2">
                    <a:satMod val="155000"/>
                  </a:schemeClr>
                </a:solidFill>
                <a:prstDash val="solid"/>
              </a:ln>
              <a:solidFill>
                <a:srgbClr val="FF3300"/>
              </a:solidFill>
              <a:effectLst>
                <a:outerShdw blurRad="41275" dist="20320" dir="1800000" algn="tl" rotWithShape="0">
                  <a:srgbClr val="000000">
                    <a:alpha val="40000"/>
                  </a:srgbClr>
                </a:outerShdw>
              </a:effectLst>
              <a:latin typeface="Garamond" pitchFamily="18" charset="0"/>
            </a:endParaRPr>
          </a:p>
        </p:txBody>
      </p:sp>
      <p:sp>
        <p:nvSpPr>
          <p:cNvPr id="11" name="Right Arrow 10"/>
          <p:cNvSpPr/>
          <p:nvPr/>
        </p:nvSpPr>
        <p:spPr>
          <a:xfrm rot="10800000" flipV="1">
            <a:off x="10238517" y="4798159"/>
            <a:ext cx="775141" cy="303855"/>
          </a:xfrm>
          <a:prstGeom prst="rightArrow">
            <a:avLst/>
          </a:prstGeom>
          <a:solidFill>
            <a:schemeClr val="tx1"/>
          </a:solidFill>
          <a:ln>
            <a:solidFill>
              <a:schemeClr val="tx1"/>
            </a:solidFill>
          </a:ln>
        </p:spPr>
        <p:style>
          <a:lnRef idx="1">
            <a:schemeClr val="accent4"/>
          </a:lnRef>
          <a:fillRef idx="3">
            <a:schemeClr val="accent4"/>
          </a:fillRef>
          <a:effectRef idx="2">
            <a:schemeClr val="accent4"/>
          </a:effectRef>
          <a:fontRef idx="minor">
            <a:schemeClr val="lt1"/>
          </a:fontRef>
        </p:style>
        <p:txBody>
          <a:bodyPr anchor="ctr"/>
          <a:lstStyle/>
          <a:p>
            <a:pPr algn="ctr">
              <a:defRPr/>
            </a:pPr>
            <a:endParaRPr lang="en-US" b="1" dirty="0">
              <a:ln w="12700">
                <a:solidFill>
                  <a:schemeClr val="tx2">
                    <a:satMod val="155000"/>
                  </a:schemeClr>
                </a:solidFill>
                <a:prstDash val="solid"/>
              </a:ln>
              <a:solidFill>
                <a:srgbClr val="FF3300"/>
              </a:solidFill>
              <a:effectLst>
                <a:outerShdw blurRad="41275" dist="20320" dir="1800000" algn="tl" rotWithShape="0">
                  <a:srgbClr val="000000">
                    <a:alpha val="40000"/>
                  </a:srgbClr>
                </a:outerShdw>
              </a:effectLst>
              <a:latin typeface="Garamond" pitchFamily="18" charset="0"/>
            </a:endParaRPr>
          </a:p>
        </p:txBody>
      </p:sp>
      <p:pic>
        <p:nvPicPr>
          <p:cNvPr id="12" name="Picture 11">
            <a:extLst>
              <a:ext uri="{FF2B5EF4-FFF2-40B4-BE49-F238E27FC236}">
                <a16:creationId xmlns:a16="http://schemas.microsoft.com/office/drawing/2014/main" id="{E25F76A4-5ABB-9BCA-5A96-126FAD9535BD}"/>
              </a:ext>
            </a:extLst>
          </p:cNvPr>
          <p:cNvPicPr>
            <a:picLocks noChangeAspect="1"/>
          </p:cNvPicPr>
          <p:nvPr/>
        </p:nvPicPr>
        <p:blipFill>
          <a:blip r:embed="rId2"/>
          <a:stretch>
            <a:fillRect/>
          </a:stretch>
        </p:blipFill>
        <p:spPr>
          <a:xfrm>
            <a:off x="2022181" y="2098976"/>
            <a:ext cx="8147637" cy="3989764"/>
          </a:xfrm>
          <a:prstGeom prst="rect">
            <a:avLst/>
          </a:prstGeom>
        </p:spPr>
      </p:pic>
    </p:spTree>
    <p:extLst>
      <p:ext uri="{BB962C8B-B14F-4D97-AF65-F5344CB8AC3E}">
        <p14:creationId xmlns:p14="http://schemas.microsoft.com/office/powerpoint/2010/main" val="189948160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Title 3">
            <a:extLst>
              <a:ext uri="{FF2B5EF4-FFF2-40B4-BE49-F238E27FC236}">
                <a16:creationId xmlns:a16="http://schemas.microsoft.com/office/drawing/2014/main" id="{A659EDE0-18D4-864B-9600-0D5CD9730118}"/>
              </a:ext>
            </a:extLst>
          </p:cNvPr>
          <p:cNvSpPr>
            <a:spLocks noGrp="1" noChangeArrowheads="1"/>
          </p:cNvSpPr>
          <p:nvPr>
            <p:ph type="title"/>
          </p:nvPr>
        </p:nvSpPr>
        <p:spPr bwMode="auto">
          <a:xfrm>
            <a:off x="1198295" y="690067"/>
            <a:ext cx="9822631" cy="82867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eaLnBrk="1" hangingPunct="1"/>
            <a:r>
              <a:rPr lang="en-US" altLang="en-US" dirty="0">
                <a:latin typeface="Times New Roman" panose="02020603050405020304" pitchFamily="18" charset="0"/>
                <a:cs typeface="Times New Roman" panose="02020603050405020304" pitchFamily="18" charset="0"/>
              </a:rPr>
              <a:t>Minority and Women’s Business Enterprises</a:t>
            </a:r>
          </a:p>
        </p:txBody>
      </p:sp>
      <p:sp>
        <p:nvSpPr>
          <p:cNvPr id="6" name="Content Placeholder 5">
            <a:extLst>
              <a:ext uri="{FF2B5EF4-FFF2-40B4-BE49-F238E27FC236}">
                <a16:creationId xmlns:a16="http://schemas.microsoft.com/office/drawing/2014/main" id="{B4520EA6-2921-C445-B955-5901D5F7DED5}"/>
              </a:ext>
            </a:extLst>
          </p:cNvPr>
          <p:cNvSpPr>
            <a:spLocks noGrp="1"/>
          </p:cNvSpPr>
          <p:nvPr>
            <p:ph idx="1"/>
          </p:nvPr>
        </p:nvSpPr>
        <p:spPr>
          <a:xfrm>
            <a:off x="1198294" y="2002054"/>
            <a:ext cx="9675353" cy="4398745"/>
          </a:xfrm>
        </p:spPr>
        <p:txBody>
          <a:bodyPr rtlCol="0">
            <a:normAutofit fontScale="55000" lnSpcReduction="20000"/>
          </a:bodyPr>
          <a:lstStyle/>
          <a:p>
            <a:pPr marL="115888" indent="-115888" defTabSz="914377" eaLnBrk="1" fontAlgn="auto" hangingPunct="1">
              <a:defRPr/>
            </a:pPr>
            <a:r>
              <a:rPr lang="en-US" sz="2900" b="1" dirty="0">
                <a:solidFill>
                  <a:schemeClr val="tx1"/>
                </a:solidFill>
                <a:latin typeface="Times New Roman" panose="02020603050405020304" pitchFamily="18" charset="0"/>
                <a:cs typeface="Times New Roman" panose="02020603050405020304" pitchFamily="18" charset="0"/>
              </a:rPr>
              <a:t>MBE/WBE Scoring Methodology:</a:t>
            </a:r>
            <a:r>
              <a:rPr lang="en-US" sz="2900" dirty="0">
                <a:solidFill>
                  <a:schemeClr val="tx1"/>
                </a:solidFill>
                <a:latin typeface="Times New Roman" panose="02020603050405020304" pitchFamily="18" charset="0"/>
                <a:cs typeface="Times New Roman" panose="02020603050405020304" pitchFamily="18" charset="0"/>
              </a:rPr>
              <a:t> </a:t>
            </a:r>
            <a:r>
              <a:rPr lang="en-US" sz="2500" dirty="0">
                <a:solidFill>
                  <a:schemeClr val="tx1"/>
                </a:solidFill>
                <a:latin typeface="Times New Roman" panose="02020603050405020304" pitchFamily="18" charset="0"/>
                <a:cs typeface="Times New Roman" panose="02020603050405020304" pitchFamily="18" charset="0"/>
              </a:rPr>
              <a:t>MBE/WBE scoring is conducted based on 10 points plus a possible 2 bonus points scale</a:t>
            </a:r>
          </a:p>
          <a:p>
            <a:pPr marL="346075" lvl="1" indent="-111125" defTabSz="914377" eaLnBrk="1" fontAlgn="auto" hangingPunct="1">
              <a:buFont typeface="Arial" pitchFamily="34" charset="0"/>
              <a:buChar char="-"/>
              <a:defRPr/>
            </a:pPr>
            <a:r>
              <a:rPr lang="en-US" sz="2500" i="0" dirty="0">
                <a:solidFill>
                  <a:schemeClr val="tx1"/>
                </a:solidFill>
                <a:latin typeface="Times New Roman" panose="02020603050405020304" pitchFamily="18" charset="0"/>
                <a:cs typeface="Times New Roman" panose="02020603050405020304" pitchFamily="18" charset="0"/>
              </a:rPr>
              <a:t>MBE: Possible 5 points + 1 bonus point</a:t>
            </a:r>
          </a:p>
          <a:p>
            <a:pPr marL="346075" lvl="1" indent="-111125" defTabSz="914377" eaLnBrk="1" fontAlgn="auto" hangingPunct="1">
              <a:buFont typeface="Arial" pitchFamily="34" charset="0"/>
              <a:buChar char="-"/>
              <a:defRPr/>
            </a:pPr>
            <a:r>
              <a:rPr lang="en-US" sz="2500" i="0" dirty="0">
                <a:solidFill>
                  <a:schemeClr val="tx1"/>
                </a:solidFill>
                <a:latin typeface="Times New Roman" panose="02020603050405020304" pitchFamily="18" charset="0"/>
                <a:cs typeface="Times New Roman" panose="02020603050405020304" pitchFamily="18" charset="0"/>
              </a:rPr>
              <a:t>WBE: Possible 5 points + 1 bonus Point</a:t>
            </a:r>
          </a:p>
          <a:p>
            <a:pPr marL="0" indent="0" defTabSz="914377" eaLnBrk="1" fontAlgn="auto" hangingPunct="1">
              <a:buNone/>
              <a:defRPr/>
            </a:pPr>
            <a:r>
              <a:rPr lang="en-US" sz="2900" b="1" dirty="0">
                <a:solidFill>
                  <a:schemeClr val="tx1"/>
                </a:solidFill>
                <a:highlight>
                  <a:srgbClr val="FFFFFF"/>
                </a:highlight>
                <a:latin typeface="Times New Roman" panose="02020603050405020304" pitchFamily="18" charset="0"/>
                <a:cs typeface="Times New Roman" panose="02020603050405020304" pitchFamily="18" charset="0"/>
              </a:rPr>
              <a:t>Professional Services Scoring Methodology:</a:t>
            </a:r>
          </a:p>
          <a:p>
            <a:pPr marL="346075" lvl="1" indent="-114300" defTabSz="914377" eaLnBrk="1" fontAlgn="auto" hangingPunct="1">
              <a:buFont typeface="Calibri" pitchFamily="34" charset="0"/>
              <a:buChar char="-"/>
              <a:defRPr/>
            </a:pPr>
            <a:r>
              <a:rPr lang="en-US" sz="2500" i="0" dirty="0">
                <a:solidFill>
                  <a:schemeClr val="tx1"/>
                </a:solidFill>
                <a:highlight>
                  <a:srgbClr val="FFFFFF"/>
                </a:highlight>
                <a:latin typeface="Times New Roman" panose="02020603050405020304" pitchFamily="18" charset="0"/>
                <a:cs typeface="Times New Roman" panose="02020603050405020304" pitchFamily="18" charset="0"/>
              </a:rPr>
              <a:t>The points will be awarded on the following schedule:</a:t>
            </a:r>
          </a:p>
          <a:p>
            <a:pPr marL="231775" lvl="1" indent="0" defTabSz="914377" eaLnBrk="1" fontAlgn="auto" hangingPunct="1">
              <a:buNone/>
              <a:defRPr/>
            </a:pPr>
            <a:r>
              <a:rPr lang="en-US" sz="2500" i="0" dirty="0">
                <a:solidFill>
                  <a:schemeClr val="tx1"/>
                </a:solidFill>
                <a:highlight>
                  <a:srgbClr val="FFFFFF"/>
                </a:highlight>
                <a:latin typeface="Times New Roman" panose="02020603050405020304" pitchFamily="18" charset="0"/>
                <a:cs typeface="Times New Roman" panose="02020603050405020304" pitchFamily="18" charset="0"/>
              </a:rPr>
              <a:t>MBE:</a:t>
            </a:r>
            <a:br>
              <a:rPr lang="en-US" sz="2500" i="0" dirty="0">
                <a:solidFill>
                  <a:schemeClr val="tx1"/>
                </a:solidFill>
                <a:highlight>
                  <a:srgbClr val="FFFFFF"/>
                </a:highlight>
                <a:latin typeface="Times New Roman" panose="02020603050405020304" pitchFamily="18" charset="0"/>
                <a:cs typeface="Times New Roman" panose="02020603050405020304" pitchFamily="18" charset="0"/>
              </a:rPr>
            </a:br>
            <a:br>
              <a:rPr lang="en-US" sz="2500" i="0" dirty="0">
                <a:solidFill>
                  <a:schemeClr val="tx1"/>
                </a:solidFill>
                <a:highlight>
                  <a:srgbClr val="FFFFFF"/>
                </a:highlight>
                <a:latin typeface="Times New Roman" panose="02020603050405020304" pitchFamily="18" charset="0"/>
                <a:cs typeface="Times New Roman" panose="02020603050405020304" pitchFamily="18" charset="0"/>
              </a:rPr>
            </a:br>
            <a:endParaRPr lang="en-US" sz="2500" i="0" dirty="0">
              <a:solidFill>
                <a:schemeClr val="tx1"/>
              </a:solidFill>
              <a:highlight>
                <a:srgbClr val="FFFFFF"/>
              </a:highlight>
              <a:latin typeface="Times New Roman" panose="02020603050405020304" pitchFamily="18" charset="0"/>
              <a:cs typeface="Times New Roman" panose="02020603050405020304" pitchFamily="18" charset="0"/>
            </a:endParaRPr>
          </a:p>
          <a:p>
            <a:pPr marL="346075" lvl="1" indent="-114300" defTabSz="914377" eaLnBrk="1" fontAlgn="auto" hangingPunct="1">
              <a:buFont typeface="Calibri" pitchFamily="34" charset="0"/>
              <a:buChar char="-"/>
              <a:defRPr/>
            </a:pPr>
            <a:endParaRPr lang="en-US" sz="2500" i="0" dirty="0">
              <a:solidFill>
                <a:schemeClr val="tx1"/>
              </a:solidFill>
              <a:highlight>
                <a:srgbClr val="FFFFFF"/>
              </a:highlight>
              <a:latin typeface="Times New Roman" panose="02020603050405020304" pitchFamily="18" charset="0"/>
              <a:cs typeface="Times New Roman" panose="02020603050405020304" pitchFamily="18" charset="0"/>
            </a:endParaRPr>
          </a:p>
          <a:p>
            <a:pPr marL="231775" lvl="1" indent="0" defTabSz="914377" eaLnBrk="1" fontAlgn="auto" hangingPunct="1">
              <a:buNone/>
              <a:defRPr/>
            </a:pPr>
            <a:r>
              <a:rPr lang="en-US" sz="2500" i="0" dirty="0">
                <a:solidFill>
                  <a:schemeClr val="tx1"/>
                </a:solidFill>
                <a:highlight>
                  <a:srgbClr val="FFFFFF"/>
                </a:highlight>
                <a:latin typeface="Times New Roman" panose="02020603050405020304" pitchFamily="18" charset="0"/>
                <a:cs typeface="Times New Roman" panose="02020603050405020304" pitchFamily="18" charset="0"/>
              </a:rPr>
              <a:t>WBE:</a:t>
            </a:r>
          </a:p>
          <a:p>
            <a:pPr marL="231775" lvl="1" indent="0" defTabSz="914377" eaLnBrk="1" fontAlgn="auto" hangingPunct="1">
              <a:buNone/>
              <a:defRPr/>
            </a:pPr>
            <a:endParaRPr lang="en-US" sz="2500" i="0" dirty="0">
              <a:solidFill>
                <a:schemeClr val="tx1"/>
              </a:solidFill>
              <a:highlight>
                <a:srgbClr val="FFFF00"/>
              </a:highlight>
              <a:latin typeface="Times New Roman" panose="02020603050405020304" pitchFamily="18" charset="0"/>
              <a:cs typeface="Times New Roman" panose="02020603050405020304" pitchFamily="18" charset="0"/>
            </a:endParaRPr>
          </a:p>
          <a:p>
            <a:pPr marL="346075" lvl="1" indent="-114300" defTabSz="914377" eaLnBrk="1" fontAlgn="auto" hangingPunct="1">
              <a:buFont typeface="Calibri" pitchFamily="34" charset="0"/>
              <a:buChar char="-"/>
              <a:defRPr/>
            </a:pPr>
            <a:endParaRPr lang="en-US" sz="2500" i="0" dirty="0">
              <a:solidFill>
                <a:schemeClr val="tx1"/>
              </a:solidFill>
              <a:latin typeface="Times New Roman" panose="02020603050405020304" pitchFamily="18" charset="0"/>
              <a:cs typeface="Times New Roman" panose="02020603050405020304" pitchFamily="18" charset="0"/>
            </a:endParaRPr>
          </a:p>
          <a:p>
            <a:pPr marL="346075" lvl="1" indent="-114300" defTabSz="914377" eaLnBrk="1" fontAlgn="auto" hangingPunct="1">
              <a:buFont typeface="Calibri" pitchFamily="34" charset="0"/>
              <a:buChar char="-"/>
              <a:defRPr/>
            </a:pPr>
            <a:r>
              <a:rPr lang="en-US" sz="2500" i="0" dirty="0">
                <a:solidFill>
                  <a:schemeClr val="tx1"/>
                </a:solidFill>
                <a:latin typeface="Times New Roman" panose="02020603050405020304" pitchFamily="18" charset="0"/>
                <a:cs typeface="Times New Roman" panose="02020603050405020304" pitchFamily="18" charset="0"/>
              </a:rPr>
              <a:t>Fractional percentages will be rounded up or down to the nearest whole percentage</a:t>
            </a:r>
          </a:p>
          <a:p>
            <a:pPr marL="346075" lvl="1" indent="-114300" defTabSz="914377" eaLnBrk="1" fontAlgn="auto" hangingPunct="1">
              <a:buFont typeface="Calibri" pitchFamily="34" charset="0"/>
              <a:buChar char="-"/>
              <a:defRPr/>
            </a:pPr>
            <a:r>
              <a:rPr lang="en-US" sz="2500" i="0" dirty="0">
                <a:solidFill>
                  <a:schemeClr val="tx1"/>
                </a:solidFill>
                <a:latin typeface="Times New Roman" panose="02020603050405020304" pitchFamily="18" charset="0"/>
                <a:cs typeface="Times New Roman" panose="02020603050405020304" pitchFamily="18" charset="0"/>
              </a:rPr>
              <a:t>If the respondent’s commitment percentage is rounded down to 0% for MBE or WBE participation the respondent will receive 0 points. </a:t>
            </a:r>
          </a:p>
          <a:p>
            <a:pPr marL="346075" lvl="1" indent="-114300" defTabSz="914377" eaLnBrk="1" fontAlgn="auto" hangingPunct="1">
              <a:buFont typeface="Calibri" pitchFamily="34" charset="0"/>
              <a:buChar char="-"/>
              <a:defRPr/>
            </a:pPr>
            <a:r>
              <a:rPr lang="en-US" sz="2500" i="0" dirty="0">
                <a:solidFill>
                  <a:schemeClr val="tx1"/>
                </a:solidFill>
                <a:latin typeface="Times New Roman" panose="02020603050405020304" pitchFamily="18" charset="0"/>
                <a:cs typeface="Times New Roman" panose="02020603050405020304" pitchFamily="18" charset="0"/>
              </a:rPr>
              <a:t>Submissions of 0% participation will result in a deduction of 1 point in each category</a:t>
            </a:r>
          </a:p>
          <a:p>
            <a:pPr marL="346075" lvl="1" indent="-114300" defTabSz="914377" eaLnBrk="1" fontAlgn="auto" hangingPunct="1">
              <a:buFont typeface="Calibri" pitchFamily="34" charset="0"/>
              <a:buChar char="-"/>
              <a:defRPr/>
            </a:pPr>
            <a:r>
              <a:rPr lang="en-US" sz="2500" i="0" dirty="0">
                <a:solidFill>
                  <a:schemeClr val="tx1"/>
                </a:solidFill>
                <a:latin typeface="Times New Roman" panose="02020603050405020304" pitchFamily="18" charset="0"/>
                <a:cs typeface="Times New Roman" panose="02020603050405020304" pitchFamily="18" charset="0"/>
              </a:rPr>
              <a:t>The highest submission which exceeds the goal (“exceeds” defined as a commitment percentage that is equal to or greater than 8% </a:t>
            </a:r>
            <a:r>
              <a:rPr lang="en-US" sz="2500" i="0" u="sng" dirty="0">
                <a:solidFill>
                  <a:schemeClr val="tx1"/>
                </a:solidFill>
                <a:latin typeface="Times New Roman" panose="02020603050405020304" pitchFamily="18" charset="0"/>
                <a:cs typeface="Times New Roman" panose="02020603050405020304" pitchFamily="18" charset="0"/>
              </a:rPr>
              <a:t>before rounding</a:t>
            </a:r>
            <a:r>
              <a:rPr lang="en-US" sz="2500" i="0" dirty="0">
                <a:solidFill>
                  <a:schemeClr val="tx1"/>
                </a:solidFill>
                <a:latin typeface="Times New Roman" panose="02020603050405020304" pitchFamily="18" charset="0"/>
                <a:cs typeface="Times New Roman" panose="02020603050405020304" pitchFamily="18" charset="0"/>
              </a:rPr>
              <a:t>) for the MBE participation or equal to or greater than 11% </a:t>
            </a:r>
            <a:r>
              <a:rPr lang="en-US" sz="2500" i="0" u="sng" dirty="0">
                <a:solidFill>
                  <a:schemeClr val="tx1"/>
                </a:solidFill>
                <a:latin typeface="Times New Roman" panose="02020603050405020304" pitchFamily="18" charset="0"/>
                <a:cs typeface="Times New Roman" panose="02020603050405020304" pitchFamily="18" charset="0"/>
              </a:rPr>
              <a:t>before rounding</a:t>
            </a:r>
            <a:r>
              <a:rPr lang="en-US" sz="2500" i="0" dirty="0">
                <a:solidFill>
                  <a:schemeClr val="tx1"/>
                </a:solidFill>
                <a:latin typeface="Times New Roman" panose="02020603050405020304" pitchFamily="18" charset="0"/>
                <a:cs typeface="Times New Roman" panose="02020603050405020304" pitchFamily="18" charset="0"/>
              </a:rPr>
              <a:t>) for the WBE participation will receive 6 points (5 points plus 1 bonus point). In case of a tie both firms will receive 6 points.</a:t>
            </a:r>
          </a:p>
          <a:p>
            <a:pPr marL="384038" indent="-384038" defTabSz="914377" eaLnBrk="1" fontAlgn="auto" hangingPunct="1">
              <a:defRPr/>
            </a:pPr>
            <a:endParaRPr lang="en-US" dirty="0">
              <a:solidFill>
                <a:schemeClr val="tx1"/>
              </a:solidFill>
              <a:latin typeface="Franklin Gothic Book" panose="020B0503020102020204" pitchFamily="34" charset="0"/>
            </a:endParaRPr>
          </a:p>
        </p:txBody>
      </p:sp>
      <p:pic>
        <p:nvPicPr>
          <p:cNvPr id="4" name="Picture 3">
            <a:extLst>
              <a:ext uri="{FF2B5EF4-FFF2-40B4-BE49-F238E27FC236}">
                <a16:creationId xmlns:a16="http://schemas.microsoft.com/office/drawing/2014/main" id="{4A4ADECD-971F-1308-DAAE-1E968022040F}"/>
              </a:ext>
            </a:extLst>
          </p:cNvPr>
          <p:cNvPicPr>
            <a:picLocks noChangeAspect="1"/>
          </p:cNvPicPr>
          <p:nvPr/>
        </p:nvPicPr>
        <p:blipFill>
          <a:blip r:embed="rId3"/>
          <a:stretch>
            <a:fillRect/>
          </a:stretch>
        </p:blipFill>
        <p:spPr>
          <a:xfrm>
            <a:off x="2026197" y="3382158"/>
            <a:ext cx="4264434" cy="738823"/>
          </a:xfrm>
          <a:prstGeom prst="rect">
            <a:avLst/>
          </a:prstGeom>
        </p:spPr>
      </p:pic>
      <p:pic>
        <p:nvPicPr>
          <p:cNvPr id="8" name="Picture 7">
            <a:extLst>
              <a:ext uri="{FF2B5EF4-FFF2-40B4-BE49-F238E27FC236}">
                <a16:creationId xmlns:a16="http://schemas.microsoft.com/office/drawing/2014/main" id="{A793ABD4-A3E8-BA70-0E69-550A41197813}"/>
              </a:ext>
            </a:extLst>
          </p:cNvPr>
          <p:cNvPicPr>
            <a:picLocks noChangeAspect="1"/>
          </p:cNvPicPr>
          <p:nvPr/>
        </p:nvPicPr>
        <p:blipFill>
          <a:blip r:embed="rId4"/>
          <a:stretch>
            <a:fillRect/>
          </a:stretch>
        </p:blipFill>
        <p:spPr>
          <a:xfrm>
            <a:off x="2026197" y="4119616"/>
            <a:ext cx="5463222" cy="738823"/>
          </a:xfrm>
          <a:prstGeom prst="rect">
            <a:avLst/>
          </a:prstGeom>
        </p:spPr>
      </p:pic>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3FE0653F-1F81-402A-BAB1-03EA929B050E}"/>
              </a:ext>
            </a:extLst>
          </p:cNvPr>
          <p:cNvSpPr>
            <a:spLocks noGrp="1"/>
          </p:cNvSpPr>
          <p:nvPr>
            <p:ph type="title"/>
          </p:nvPr>
        </p:nvSpPr>
        <p:spPr/>
        <p:txBody>
          <a:bodyPr/>
          <a:lstStyle/>
          <a:p>
            <a:r>
              <a:rPr lang="en-US" dirty="0">
                <a:latin typeface="Times New Roman" panose="02020603050405020304" pitchFamily="18" charset="0"/>
                <a:cs typeface="Times New Roman" panose="02020603050405020304" pitchFamily="18" charset="0"/>
              </a:rPr>
              <a:t>Indiana Veteran Owned Small Business</a:t>
            </a:r>
          </a:p>
        </p:txBody>
      </p:sp>
      <p:sp>
        <p:nvSpPr>
          <p:cNvPr id="7" name="Content Placeholder 5">
            <a:extLst>
              <a:ext uri="{FF2B5EF4-FFF2-40B4-BE49-F238E27FC236}">
                <a16:creationId xmlns:a16="http://schemas.microsoft.com/office/drawing/2014/main" id="{2184ED6C-1375-41FD-B23B-2D7444D4E192}"/>
              </a:ext>
            </a:extLst>
          </p:cNvPr>
          <p:cNvSpPr txBox="1">
            <a:spLocks/>
          </p:cNvSpPr>
          <p:nvPr/>
        </p:nvSpPr>
        <p:spPr>
          <a:xfrm>
            <a:off x="1140246" y="1784209"/>
            <a:ext cx="10063908" cy="3960560"/>
          </a:xfrm>
          <a:prstGeom prst="rect">
            <a:avLst/>
          </a:prstGeom>
        </p:spPr>
        <p:txBody>
          <a:bodyPr vert="horz" lIns="91440" tIns="45720" rIns="91440" bIns="45720" rtlCol="0" anchor="b">
            <a:normAutofit/>
          </a:bodyPr>
          <a:lstStyle>
            <a:lvl1pPr marL="0" indent="0" algn="l" defTabSz="914377" rtl="0" eaLnBrk="1" latinLnBrk="0" hangingPunct="1">
              <a:lnSpc>
                <a:spcPct val="84000"/>
              </a:lnSpc>
              <a:spcBef>
                <a:spcPts val="0"/>
              </a:spcBef>
              <a:spcAft>
                <a:spcPts val="0"/>
              </a:spcAft>
              <a:buFont typeface="Franklin Gothic Book" panose="020B0503020102020204" pitchFamily="34" charset="0"/>
              <a:buNone/>
              <a:defRPr sz="3000" b="0" kern="1200" baseline="0">
                <a:solidFill>
                  <a:schemeClr val="tx2"/>
                </a:solidFill>
                <a:latin typeface="+mn-lt"/>
                <a:ea typeface="+mn-ea"/>
                <a:cs typeface="+mn-cs"/>
              </a:defRPr>
            </a:lvl1pPr>
            <a:lvl2pPr marL="457189" indent="0" algn="l" defTabSz="914377" rtl="0" eaLnBrk="1" latinLnBrk="0" hangingPunct="1">
              <a:lnSpc>
                <a:spcPct val="94000"/>
              </a:lnSpc>
              <a:spcBef>
                <a:spcPts val="500"/>
              </a:spcBef>
              <a:spcAft>
                <a:spcPts val="200"/>
              </a:spcAft>
              <a:buFont typeface="Franklin Gothic Book" panose="020B0503020102020204" pitchFamily="34" charset="0"/>
              <a:buNone/>
              <a:defRPr sz="2000" b="1" i="1" kern="1200" baseline="0">
                <a:solidFill>
                  <a:schemeClr val="tx2"/>
                </a:solidFill>
                <a:latin typeface="+mn-lt"/>
                <a:ea typeface="+mn-ea"/>
                <a:cs typeface="+mn-cs"/>
              </a:defRPr>
            </a:lvl2pPr>
            <a:lvl3pPr marL="914377" indent="0" algn="l" defTabSz="914377" rtl="0" eaLnBrk="1" latinLnBrk="0" hangingPunct="1">
              <a:lnSpc>
                <a:spcPct val="94000"/>
              </a:lnSpc>
              <a:spcBef>
                <a:spcPts val="500"/>
              </a:spcBef>
              <a:spcAft>
                <a:spcPts val="200"/>
              </a:spcAft>
              <a:buFont typeface="Franklin Gothic Book" panose="020B0503020102020204" pitchFamily="34" charset="0"/>
              <a:buNone/>
              <a:defRPr sz="1800" b="1" kern="1200" baseline="0">
                <a:solidFill>
                  <a:schemeClr val="tx2"/>
                </a:solidFill>
                <a:latin typeface="+mn-lt"/>
                <a:ea typeface="+mn-ea"/>
                <a:cs typeface="+mn-cs"/>
              </a:defRPr>
            </a:lvl3pPr>
            <a:lvl4pPr marL="1371566" indent="0" algn="l" defTabSz="914377" rtl="0" eaLnBrk="1" latinLnBrk="0" hangingPunct="1">
              <a:lnSpc>
                <a:spcPct val="94000"/>
              </a:lnSpc>
              <a:spcBef>
                <a:spcPts val="500"/>
              </a:spcBef>
              <a:spcAft>
                <a:spcPts val="200"/>
              </a:spcAft>
              <a:buFont typeface="Franklin Gothic Book" panose="020B0503020102020204" pitchFamily="34" charset="0"/>
              <a:buNone/>
              <a:defRPr sz="1600" b="1" i="1" kern="1200" baseline="0">
                <a:solidFill>
                  <a:schemeClr val="tx2"/>
                </a:solidFill>
                <a:latin typeface="+mn-lt"/>
                <a:ea typeface="+mn-ea"/>
                <a:cs typeface="+mn-cs"/>
              </a:defRPr>
            </a:lvl4pPr>
            <a:lvl5pPr marL="1828754" indent="0" algn="l" defTabSz="914377" rtl="0" eaLnBrk="1" latinLnBrk="0" hangingPunct="1">
              <a:lnSpc>
                <a:spcPct val="94000"/>
              </a:lnSpc>
              <a:spcBef>
                <a:spcPts val="500"/>
              </a:spcBef>
              <a:spcAft>
                <a:spcPts val="200"/>
              </a:spcAft>
              <a:buFont typeface="Franklin Gothic Book" panose="020B0503020102020204" pitchFamily="34" charset="0"/>
              <a:buNone/>
              <a:defRPr sz="1600" b="1" kern="1200" baseline="0">
                <a:solidFill>
                  <a:schemeClr val="tx2"/>
                </a:solidFill>
                <a:latin typeface="+mn-lt"/>
                <a:ea typeface="+mn-ea"/>
                <a:cs typeface="+mn-cs"/>
              </a:defRPr>
            </a:lvl5pPr>
            <a:lvl6pPr marL="2285943" indent="0" algn="l" defTabSz="914377" rtl="0" eaLnBrk="1" latinLnBrk="0" hangingPunct="1">
              <a:lnSpc>
                <a:spcPct val="94000"/>
              </a:lnSpc>
              <a:spcBef>
                <a:spcPts val="500"/>
              </a:spcBef>
              <a:spcAft>
                <a:spcPts val="200"/>
              </a:spcAft>
              <a:buFont typeface="Franklin Gothic Book" panose="020B0503020102020204" pitchFamily="34" charset="0"/>
              <a:buNone/>
              <a:defRPr sz="1600" b="1" i="1" kern="1200" baseline="0">
                <a:solidFill>
                  <a:schemeClr val="tx2"/>
                </a:solidFill>
                <a:latin typeface="+mn-lt"/>
                <a:ea typeface="+mn-ea"/>
                <a:cs typeface="+mn-cs"/>
              </a:defRPr>
            </a:lvl6pPr>
            <a:lvl7pPr marL="2743131" indent="0" algn="l" defTabSz="914377" rtl="0" eaLnBrk="1" latinLnBrk="0" hangingPunct="1">
              <a:lnSpc>
                <a:spcPct val="94000"/>
              </a:lnSpc>
              <a:spcBef>
                <a:spcPts val="500"/>
              </a:spcBef>
              <a:spcAft>
                <a:spcPts val="200"/>
              </a:spcAft>
              <a:buFont typeface="Franklin Gothic Book" panose="020B0503020102020204" pitchFamily="34" charset="0"/>
              <a:buNone/>
              <a:defRPr sz="1600" b="1" kern="1200" baseline="0">
                <a:solidFill>
                  <a:schemeClr val="tx2"/>
                </a:solidFill>
                <a:latin typeface="+mn-lt"/>
                <a:ea typeface="+mn-ea"/>
                <a:cs typeface="+mn-cs"/>
              </a:defRPr>
            </a:lvl7pPr>
            <a:lvl8pPr marL="3200320" indent="0" algn="l" defTabSz="914377" rtl="0" eaLnBrk="1" latinLnBrk="0" hangingPunct="1">
              <a:lnSpc>
                <a:spcPct val="94000"/>
              </a:lnSpc>
              <a:spcBef>
                <a:spcPts val="500"/>
              </a:spcBef>
              <a:spcAft>
                <a:spcPts val="200"/>
              </a:spcAft>
              <a:buFont typeface="Franklin Gothic Book" panose="020B0503020102020204" pitchFamily="34" charset="0"/>
              <a:buNone/>
              <a:defRPr sz="1600" b="1" i="1" kern="1200" baseline="0">
                <a:solidFill>
                  <a:schemeClr val="tx2"/>
                </a:solidFill>
                <a:latin typeface="+mn-lt"/>
                <a:ea typeface="+mn-ea"/>
                <a:cs typeface="+mn-cs"/>
              </a:defRPr>
            </a:lvl8pPr>
            <a:lvl9pPr marL="3657509" indent="0" algn="l" defTabSz="914377" rtl="0" eaLnBrk="1" latinLnBrk="0" hangingPunct="1">
              <a:lnSpc>
                <a:spcPct val="94000"/>
              </a:lnSpc>
              <a:spcBef>
                <a:spcPts val="500"/>
              </a:spcBef>
              <a:spcAft>
                <a:spcPts val="200"/>
              </a:spcAft>
              <a:buFont typeface="Franklin Gothic Book" panose="020B0503020102020204" pitchFamily="34" charset="0"/>
              <a:buNone/>
              <a:defRPr sz="1600" b="1" kern="1200" baseline="0">
                <a:solidFill>
                  <a:schemeClr val="tx2"/>
                </a:solidFill>
                <a:latin typeface="+mn-lt"/>
                <a:ea typeface="+mn-ea"/>
                <a:cs typeface="+mn-cs"/>
              </a:defRPr>
            </a:lvl9pPr>
          </a:lstStyle>
          <a:p>
            <a:pPr marL="384038" lvl="1" indent="-384038">
              <a:lnSpc>
                <a:spcPct val="104000"/>
              </a:lnSpc>
              <a:spcBef>
                <a:spcPts val="1000"/>
              </a:spcBef>
              <a:buFont typeface="Franklin Gothic Book" panose="020B0503020102020204" pitchFamily="34" charset="0"/>
              <a:buChar char="■"/>
              <a:defRPr/>
            </a:pPr>
            <a:r>
              <a:rPr lang="en-US" altLang="en-US" b="0" i="0" dirty="0">
                <a:solidFill>
                  <a:schemeClr val="tx1"/>
                </a:solidFill>
                <a:latin typeface="Times New Roman" panose="02020603050405020304" pitchFamily="18" charset="0"/>
                <a:cs typeface="Times New Roman" panose="02020603050405020304" pitchFamily="18" charset="0"/>
              </a:rPr>
              <a:t>Contact Information</a:t>
            </a:r>
          </a:p>
          <a:p>
            <a:pPr marL="914377" lvl="1" indent="-384038">
              <a:buFont typeface="Franklin Gothic Book" panose="020B0503020102020204" pitchFamily="34" charset="0"/>
              <a:buChar char="–"/>
            </a:pPr>
            <a:r>
              <a:rPr lang="en-US" altLang="en-US" sz="1800" b="0" i="0" dirty="0">
                <a:solidFill>
                  <a:schemeClr val="tx1"/>
                </a:solidFill>
                <a:latin typeface="Times New Roman" panose="02020603050405020304" pitchFamily="18" charset="0"/>
                <a:cs typeface="Times New Roman" panose="02020603050405020304" pitchFamily="18" charset="0"/>
              </a:rPr>
              <a:t>Phone: 317-232-3061</a:t>
            </a:r>
          </a:p>
          <a:p>
            <a:pPr marL="914377" lvl="1" indent="-384038">
              <a:buFont typeface="Franklin Gothic Book" panose="020B0503020102020204" pitchFamily="34" charset="0"/>
              <a:buChar char="–"/>
            </a:pPr>
            <a:r>
              <a:rPr lang="en-US" altLang="en-US" sz="1800" b="0" i="0" dirty="0">
                <a:solidFill>
                  <a:schemeClr val="tx1"/>
                </a:solidFill>
                <a:latin typeface="Times New Roman" panose="02020603050405020304" pitchFamily="18" charset="0"/>
                <a:cs typeface="Times New Roman" panose="02020603050405020304" pitchFamily="18" charset="0"/>
              </a:rPr>
              <a:t>E-mail: </a:t>
            </a:r>
            <a:r>
              <a:rPr lang="en-US" altLang="en-US" sz="1800" b="0" i="0" dirty="0">
                <a:solidFill>
                  <a:schemeClr val="tx1"/>
                </a:solidFill>
                <a:latin typeface="Times New Roman" panose="02020603050405020304" pitchFamily="18" charset="0"/>
                <a:cs typeface="Times New Roman" panose="02020603050405020304" pitchFamily="18" charset="0"/>
                <a:hlinkClick r:id="rId3">
                  <a:extLst>
                    <a:ext uri="{A12FA001-AC4F-418D-AE19-62706E023703}">
                      <ahyp:hlinkClr xmlns:ahyp="http://schemas.microsoft.com/office/drawing/2018/hyperlinkcolor" val="tx"/>
                    </a:ext>
                  </a:extLst>
                </a:hlinkClick>
              </a:rPr>
              <a:t>Indianaveteranspreference@idoa.in.gov</a:t>
            </a:r>
            <a:endParaRPr lang="en-US" altLang="en-US" sz="1800" b="0" i="0" dirty="0">
              <a:solidFill>
                <a:schemeClr val="tx1"/>
              </a:solidFill>
              <a:latin typeface="Times New Roman" panose="02020603050405020304" pitchFamily="18" charset="0"/>
              <a:cs typeface="Times New Roman" panose="02020603050405020304" pitchFamily="18" charset="0"/>
            </a:endParaRPr>
          </a:p>
          <a:p>
            <a:pPr marL="914377" lvl="1" indent="-384038">
              <a:buFont typeface="Franklin Gothic Book" panose="020B0503020102020204" pitchFamily="34" charset="0"/>
              <a:buChar char="–"/>
            </a:pPr>
            <a:r>
              <a:rPr lang="en-US" altLang="en-US" sz="1800" b="0" i="0" dirty="0">
                <a:solidFill>
                  <a:schemeClr val="tx1"/>
                </a:solidFill>
                <a:latin typeface="Times New Roman" panose="02020603050405020304" pitchFamily="18" charset="0"/>
                <a:cs typeface="Times New Roman" panose="02020603050405020304" pitchFamily="18" charset="0"/>
              </a:rPr>
              <a:t>Web: </a:t>
            </a:r>
            <a:r>
              <a:rPr lang="en-US" altLang="en-US" sz="1800" b="0" i="0" dirty="0">
                <a:solidFill>
                  <a:schemeClr val="tx1"/>
                </a:solidFill>
                <a:latin typeface="Times New Roman" panose="02020603050405020304" pitchFamily="18" charset="0"/>
                <a:cs typeface="Times New Roman" panose="02020603050405020304" pitchFamily="18" charset="0"/>
                <a:hlinkClick r:id="rId4">
                  <a:extLst>
                    <a:ext uri="{A12FA001-AC4F-418D-AE19-62706E023703}">
                      <ahyp:hlinkClr xmlns:ahyp="http://schemas.microsoft.com/office/drawing/2018/hyperlinkcolor" val="tx"/>
                    </a:ext>
                  </a:extLst>
                </a:hlinkClick>
              </a:rPr>
              <a:t>www.in.gov/idoa/2863.htm</a:t>
            </a:r>
            <a:r>
              <a:rPr lang="en-US" altLang="en-US" sz="1800" b="0" i="0" dirty="0">
                <a:solidFill>
                  <a:schemeClr val="tx1"/>
                </a:solidFill>
                <a:latin typeface="Times New Roman" panose="02020603050405020304" pitchFamily="18" charset="0"/>
                <a:cs typeface="Times New Roman" panose="02020603050405020304" pitchFamily="18" charset="0"/>
              </a:rPr>
              <a:t>   </a:t>
            </a:r>
          </a:p>
          <a:p>
            <a:pPr marL="384038" lvl="1" indent="-384038">
              <a:lnSpc>
                <a:spcPct val="104000"/>
              </a:lnSpc>
              <a:spcBef>
                <a:spcPts val="1000"/>
              </a:spcBef>
              <a:buFont typeface="Franklin Gothic Book" panose="020B0503020102020204" pitchFamily="34" charset="0"/>
              <a:buChar char="■"/>
              <a:defRPr/>
            </a:pPr>
            <a:r>
              <a:rPr lang="en-US" b="0" i="0" dirty="0">
                <a:solidFill>
                  <a:schemeClr val="tx1"/>
                </a:solidFill>
                <a:latin typeface="Times New Roman" panose="02020603050405020304" pitchFamily="18" charset="0"/>
                <a:cs typeface="Times New Roman" panose="02020603050405020304" pitchFamily="18" charset="0"/>
              </a:rPr>
              <a:t>Complete Attachment A1, IVOSB Form</a:t>
            </a:r>
          </a:p>
          <a:p>
            <a:pPr marL="914377" lvl="1" indent="-384038">
              <a:buFont typeface="Franklin Gothic Book" panose="020B0503020102020204" pitchFamily="34" charset="0"/>
              <a:buChar char="–"/>
            </a:pPr>
            <a:r>
              <a:rPr lang="en-US" sz="1800" b="0" i="0" dirty="0">
                <a:solidFill>
                  <a:schemeClr val="tx1"/>
                </a:solidFill>
                <a:latin typeface="Times New Roman" panose="02020603050405020304" pitchFamily="18" charset="0"/>
                <a:cs typeface="Times New Roman" panose="02020603050405020304" pitchFamily="18" charset="0"/>
              </a:rPr>
              <a:t>Include sub-contractor letter of commitment for each Scope the Respondent is responding to</a:t>
            </a:r>
          </a:p>
          <a:p>
            <a:pPr marL="384038" lvl="1" indent="-384038">
              <a:lnSpc>
                <a:spcPct val="104000"/>
              </a:lnSpc>
              <a:spcBef>
                <a:spcPts val="1000"/>
              </a:spcBef>
              <a:buFont typeface="Franklin Gothic Book" panose="020B0503020102020204" pitchFamily="34" charset="0"/>
              <a:buChar char="■"/>
              <a:defRPr/>
            </a:pPr>
            <a:r>
              <a:rPr lang="en-US" b="0" i="0" dirty="0">
                <a:solidFill>
                  <a:schemeClr val="tx1"/>
                </a:solidFill>
                <a:latin typeface="Times New Roman" panose="02020603050405020304" pitchFamily="18" charset="0"/>
                <a:cs typeface="Times New Roman" panose="02020603050405020304" pitchFamily="18" charset="0"/>
              </a:rPr>
              <a:t>Goals for Proposal</a:t>
            </a:r>
          </a:p>
          <a:p>
            <a:pPr marL="914377" lvl="1" indent="-384038">
              <a:lnSpc>
                <a:spcPct val="114000"/>
              </a:lnSpc>
              <a:buFont typeface="Franklin Gothic Book" panose="020B0503020102020204" pitchFamily="34" charset="0"/>
              <a:buChar char="–"/>
            </a:pPr>
            <a:r>
              <a:rPr lang="en-US" sz="1800" b="0" i="0" dirty="0">
                <a:solidFill>
                  <a:schemeClr val="tx1"/>
                </a:solidFill>
                <a:highlight>
                  <a:srgbClr val="FFFFFF"/>
                </a:highlight>
                <a:latin typeface="Times New Roman" panose="02020603050405020304" pitchFamily="18" charset="0"/>
                <a:cs typeface="Times New Roman" panose="02020603050405020304" pitchFamily="18" charset="0"/>
              </a:rPr>
              <a:t>3% </a:t>
            </a:r>
            <a:r>
              <a:rPr lang="en-US" sz="1800" b="0" i="0" dirty="0">
                <a:solidFill>
                  <a:schemeClr val="tx1"/>
                </a:solidFill>
                <a:latin typeface="Times New Roman" panose="02020603050405020304" pitchFamily="18" charset="0"/>
                <a:cs typeface="Times New Roman" panose="02020603050405020304" pitchFamily="18" charset="0"/>
              </a:rPr>
              <a:t>Veteran Owned Small Business of the Total Bid Amount</a:t>
            </a:r>
          </a:p>
          <a:p>
            <a:endParaRPr lang="en-US" sz="3600" dirty="0">
              <a:solidFill>
                <a:schemeClr val="tx1"/>
              </a:solidFill>
            </a:endParaRPr>
          </a:p>
        </p:txBody>
      </p:sp>
    </p:spTree>
    <p:extLst>
      <p:ext uri="{BB962C8B-B14F-4D97-AF65-F5344CB8AC3E}">
        <p14:creationId xmlns:p14="http://schemas.microsoft.com/office/powerpoint/2010/main" val="186451546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latin typeface="Times New Roman" panose="02020603050405020304" pitchFamily="18" charset="0"/>
                <a:cs typeface="Times New Roman" panose="02020603050405020304" pitchFamily="18" charset="0"/>
              </a:rPr>
              <a:t>General Information</a:t>
            </a:r>
          </a:p>
        </p:txBody>
      </p:sp>
      <p:sp>
        <p:nvSpPr>
          <p:cNvPr id="6" name="Content Placeholder 5"/>
          <p:cNvSpPr>
            <a:spLocks noGrp="1"/>
          </p:cNvSpPr>
          <p:nvPr>
            <p:ph idx="1"/>
          </p:nvPr>
        </p:nvSpPr>
        <p:spPr>
          <a:xfrm>
            <a:off x="1371600" y="1927274"/>
            <a:ext cx="9601200" cy="4059866"/>
          </a:xfrm>
        </p:spPr>
        <p:txBody>
          <a:bodyPr>
            <a:normAutofit fontScale="70000" lnSpcReduction="20000"/>
          </a:bodyPr>
          <a:lstStyle/>
          <a:p>
            <a:r>
              <a:rPr lang="en-US" sz="2800" dirty="0">
                <a:solidFill>
                  <a:schemeClr val="tx1"/>
                </a:solidFill>
                <a:latin typeface="Times New Roman" panose="02020603050405020304" pitchFamily="18" charset="0"/>
                <a:cs typeface="Times New Roman" panose="02020603050405020304" pitchFamily="18" charset="0"/>
              </a:rPr>
              <a:t>This Pre-Proposal Presentation will be posted on IDOA’s Solicitation Website</a:t>
            </a:r>
          </a:p>
          <a:p>
            <a:r>
              <a:rPr lang="en-US" sz="2800" dirty="0">
                <a:solidFill>
                  <a:schemeClr val="tx1"/>
                </a:solidFill>
                <a:latin typeface="Times New Roman" panose="02020603050405020304" pitchFamily="18" charset="0"/>
                <a:cs typeface="Times New Roman" panose="02020603050405020304" pitchFamily="18" charset="0"/>
              </a:rPr>
              <a:t>Potential Respondents (prime contractors and subcontractors) will be given the opportunity to express interest in this solicitation and to have their company and contact information posted to the solicitation website by submitting the Pre-Proposal Network Opportunities Form (Attachment I) to </a:t>
            </a:r>
            <a:r>
              <a:rPr lang="en-US" sz="2800" dirty="0">
                <a:solidFill>
                  <a:schemeClr val="tx1"/>
                </a:solidFill>
                <a:latin typeface="Times New Roman" panose="02020603050405020304" pitchFamily="18" charset="0"/>
                <a:cs typeface="Times New Roman" panose="02020603050405020304" pitchFamily="18" charset="0"/>
                <a:hlinkClick r:id="rId3">
                  <a:extLst>
                    <a:ext uri="{A12FA001-AC4F-418D-AE19-62706E023703}">
                      <ahyp:hlinkClr xmlns:ahyp="http://schemas.microsoft.com/office/drawing/2018/hyperlinkcolor" val="tx"/>
                    </a:ext>
                  </a:extLst>
                </a:hlinkClick>
              </a:rPr>
              <a:t>rfp@idoa.in.gov</a:t>
            </a:r>
            <a:r>
              <a:rPr lang="en-US" sz="2800" dirty="0">
                <a:solidFill>
                  <a:schemeClr val="tx1"/>
                </a:solidFill>
                <a:latin typeface="Times New Roman" panose="02020603050405020304" pitchFamily="18" charset="0"/>
                <a:cs typeface="Times New Roman" panose="02020603050405020304" pitchFamily="18" charset="0"/>
              </a:rPr>
              <a:t> no later than </a:t>
            </a:r>
            <a:r>
              <a:rPr lang="en-US" sz="2800" b="1" u="sng" dirty="0">
                <a:solidFill>
                  <a:schemeClr val="tx1"/>
                </a:solidFill>
                <a:latin typeface="Times New Roman" panose="02020603050405020304" pitchFamily="18" charset="0"/>
                <a:cs typeface="Times New Roman" panose="02020603050405020304" pitchFamily="18" charset="0"/>
              </a:rPr>
              <a:t>3:00 PM ET on </a:t>
            </a:r>
            <a:r>
              <a:rPr lang="en-US" sz="2800" b="1" u="sng" dirty="0">
                <a:solidFill>
                  <a:schemeClr val="tx1"/>
                </a:solidFill>
                <a:highlight>
                  <a:srgbClr val="FFFFFF"/>
                </a:highlight>
                <a:latin typeface="Times New Roman" panose="02020603050405020304" pitchFamily="18" charset="0"/>
                <a:cs typeface="Times New Roman" panose="02020603050405020304" pitchFamily="18" charset="0"/>
              </a:rPr>
              <a:t>March 28th, 2023</a:t>
            </a:r>
            <a:r>
              <a:rPr lang="en-US" sz="2800" dirty="0">
                <a:solidFill>
                  <a:schemeClr val="tx1"/>
                </a:solidFill>
                <a:highlight>
                  <a:srgbClr val="FFFFFF"/>
                </a:highlight>
                <a:latin typeface="Times New Roman" panose="02020603050405020304" pitchFamily="18" charset="0"/>
                <a:cs typeface="Times New Roman" panose="02020603050405020304" pitchFamily="18" charset="0"/>
              </a:rPr>
              <a:t>. </a:t>
            </a:r>
            <a:r>
              <a:rPr lang="en-US" sz="2800" dirty="0">
                <a:solidFill>
                  <a:schemeClr val="tx1"/>
                </a:solidFill>
                <a:latin typeface="Times New Roman" panose="02020603050405020304" pitchFamily="18" charset="0"/>
                <a:cs typeface="Times New Roman" panose="02020603050405020304" pitchFamily="18" charset="0"/>
              </a:rPr>
              <a:t>This form is optional.</a:t>
            </a:r>
          </a:p>
          <a:p>
            <a:r>
              <a:rPr lang="en-US" sz="2800" dirty="0">
                <a:solidFill>
                  <a:schemeClr val="tx1"/>
                </a:solidFill>
                <a:latin typeface="Times New Roman" panose="02020603050405020304" pitchFamily="18" charset="0"/>
                <a:cs typeface="Times New Roman" panose="02020603050405020304" pitchFamily="18" charset="0"/>
              </a:rPr>
              <a:t>Potential Respondents to the solicitation are encouraged to submit any questions pertaining to the RFP via the Question/Inquiry process.  Please use Attachment G of this RFP for this purpose.  Questions regarding the solicitation must be submitted by 3:00 PM ET on </a:t>
            </a:r>
            <a:r>
              <a:rPr lang="en-US" sz="2800" b="1" u="sng" dirty="0">
                <a:solidFill>
                  <a:schemeClr val="tx1"/>
                </a:solidFill>
                <a:highlight>
                  <a:srgbClr val="FFFFFF"/>
                </a:highlight>
                <a:latin typeface="Times New Roman" panose="02020603050405020304" pitchFamily="18" charset="0"/>
                <a:cs typeface="Times New Roman" panose="02020603050405020304" pitchFamily="18" charset="0"/>
              </a:rPr>
              <a:t>March 30, 2023. </a:t>
            </a:r>
          </a:p>
          <a:p>
            <a:r>
              <a:rPr lang="en-US" sz="2800" dirty="0">
                <a:solidFill>
                  <a:schemeClr val="tx1"/>
                </a:solidFill>
                <a:latin typeface="Times New Roman" panose="02020603050405020304" pitchFamily="18" charset="0"/>
                <a:cs typeface="Times New Roman" panose="02020603050405020304" pitchFamily="18" charset="0"/>
              </a:rPr>
              <a:t>Part One of the submission process is due no later than 3:00 PM ET on May 11, 2023.  </a:t>
            </a:r>
          </a:p>
          <a:p>
            <a:r>
              <a:rPr lang="en-US" sz="2800" dirty="0">
                <a:solidFill>
                  <a:schemeClr val="tx1"/>
                </a:solidFill>
                <a:latin typeface="Times New Roman" panose="02020603050405020304" pitchFamily="18" charset="0"/>
                <a:cs typeface="Times New Roman" panose="02020603050405020304" pitchFamily="18" charset="0"/>
              </a:rPr>
              <a:t>Part Two of the submission process is due no later than 3:00 PM ET on May 16, 2023.  </a:t>
            </a:r>
          </a:p>
          <a:p>
            <a:endParaRPr lang="en-US" dirty="0">
              <a:solidFill>
                <a:schemeClr val="tx1"/>
              </a:solidFill>
            </a:endParaRPr>
          </a:p>
        </p:txBody>
      </p:sp>
    </p:spTree>
    <p:extLst>
      <p:ext uri="{BB962C8B-B14F-4D97-AF65-F5344CB8AC3E}">
        <p14:creationId xmlns:p14="http://schemas.microsoft.com/office/powerpoint/2010/main" val="164106708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E9B56257-431C-8591-939F-93E262632B1B}"/>
              </a:ext>
            </a:extLst>
          </p:cNvPr>
          <p:cNvPicPr>
            <a:picLocks noChangeAspect="1"/>
          </p:cNvPicPr>
          <p:nvPr/>
        </p:nvPicPr>
        <p:blipFill>
          <a:blip r:embed="rId3"/>
          <a:stretch>
            <a:fillRect/>
          </a:stretch>
        </p:blipFill>
        <p:spPr>
          <a:xfrm>
            <a:off x="3511342" y="509371"/>
            <a:ext cx="5169315" cy="5839258"/>
          </a:xfrm>
          <a:prstGeom prst="rect">
            <a:avLst/>
          </a:prstGeom>
        </p:spPr>
      </p:pic>
      <p:sp>
        <p:nvSpPr>
          <p:cNvPr id="2" name="TextBox 1">
            <a:extLst>
              <a:ext uri="{FF2B5EF4-FFF2-40B4-BE49-F238E27FC236}">
                <a16:creationId xmlns:a16="http://schemas.microsoft.com/office/drawing/2014/main" id="{C4CC6A3D-C781-D72E-A9F3-18F192B55C23}"/>
              </a:ext>
            </a:extLst>
          </p:cNvPr>
          <p:cNvSpPr txBox="1"/>
          <p:nvPr/>
        </p:nvSpPr>
        <p:spPr>
          <a:xfrm>
            <a:off x="661012" y="2776251"/>
            <a:ext cx="3084334" cy="646331"/>
          </a:xfrm>
          <a:prstGeom prst="rect">
            <a:avLst/>
          </a:prstGeom>
          <a:noFill/>
        </p:spPr>
        <p:txBody>
          <a:bodyPr wrap="square" rtlCol="0">
            <a:spAutoFit/>
          </a:bodyPr>
          <a:lstStyle/>
          <a:p>
            <a:r>
              <a:rPr lang="en-US" dirty="0">
                <a:solidFill>
                  <a:srgbClr val="FF0000"/>
                </a:solidFill>
                <a:latin typeface="Times New Roman" panose="02020603050405020304" pitchFamily="18" charset="0"/>
                <a:cs typeface="Times New Roman" panose="02020603050405020304" pitchFamily="18" charset="0"/>
              </a:rPr>
              <a:t>Please carefully review the information in this box</a:t>
            </a:r>
          </a:p>
        </p:txBody>
      </p:sp>
      <p:cxnSp>
        <p:nvCxnSpPr>
          <p:cNvPr id="4" name="Straight Arrow Connector 3">
            <a:extLst>
              <a:ext uri="{FF2B5EF4-FFF2-40B4-BE49-F238E27FC236}">
                <a16:creationId xmlns:a16="http://schemas.microsoft.com/office/drawing/2014/main" id="{F2B354B6-C118-818E-BE48-87BEB5987108}"/>
              </a:ext>
            </a:extLst>
          </p:cNvPr>
          <p:cNvCxnSpPr/>
          <p:nvPr/>
        </p:nvCxnSpPr>
        <p:spPr>
          <a:xfrm>
            <a:off x="1608463" y="3547431"/>
            <a:ext cx="1949985" cy="0"/>
          </a:xfrm>
          <a:prstGeom prst="straightConnector1">
            <a:avLst/>
          </a:prstGeom>
          <a:ln>
            <a:solidFill>
              <a:schemeClr val="tx1"/>
            </a:solidFill>
            <a:tailEnd type="triangle"/>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98633441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3FE0653F-1F81-402A-BAB1-03EA929B050E}"/>
              </a:ext>
            </a:extLst>
          </p:cNvPr>
          <p:cNvSpPr>
            <a:spLocks noGrp="1"/>
          </p:cNvSpPr>
          <p:nvPr>
            <p:ph type="title"/>
          </p:nvPr>
        </p:nvSpPr>
        <p:spPr/>
        <p:txBody>
          <a:bodyPr/>
          <a:lstStyle/>
          <a:p>
            <a:r>
              <a:rPr lang="en-US" dirty="0">
                <a:latin typeface="Times New Roman" panose="02020603050405020304" pitchFamily="18" charset="0"/>
                <a:cs typeface="Times New Roman" panose="02020603050405020304" pitchFamily="18" charset="0"/>
              </a:rPr>
              <a:t>Indiana Veteran Owned Small Business</a:t>
            </a:r>
          </a:p>
        </p:txBody>
      </p:sp>
      <p:sp>
        <p:nvSpPr>
          <p:cNvPr id="7" name="Content Placeholder 5">
            <a:extLst>
              <a:ext uri="{FF2B5EF4-FFF2-40B4-BE49-F238E27FC236}">
                <a16:creationId xmlns:a16="http://schemas.microsoft.com/office/drawing/2014/main" id="{2184ED6C-1375-41FD-B23B-2D7444D4E192}"/>
              </a:ext>
            </a:extLst>
          </p:cNvPr>
          <p:cNvSpPr txBox="1">
            <a:spLocks/>
          </p:cNvSpPr>
          <p:nvPr/>
        </p:nvSpPr>
        <p:spPr>
          <a:xfrm>
            <a:off x="1371600" y="2286005"/>
            <a:ext cx="9601200" cy="2851480"/>
          </a:xfrm>
          <a:prstGeom prst="rect">
            <a:avLst/>
          </a:prstGeom>
        </p:spPr>
        <p:txBody>
          <a:bodyPr vert="horz" lIns="91440" tIns="45720" rIns="91440" bIns="45720" rtlCol="0" anchor="b">
            <a:normAutofit fontScale="92500" lnSpcReduction="20000"/>
          </a:bodyPr>
          <a:lstStyle>
            <a:lvl1pPr marL="0" indent="0" algn="l" defTabSz="914377" rtl="0" eaLnBrk="1" latinLnBrk="0" hangingPunct="1">
              <a:lnSpc>
                <a:spcPct val="84000"/>
              </a:lnSpc>
              <a:spcBef>
                <a:spcPts val="0"/>
              </a:spcBef>
              <a:spcAft>
                <a:spcPts val="0"/>
              </a:spcAft>
              <a:buFont typeface="Franklin Gothic Book" panose="020B0503020102020204" pitchFamily="34" charset="0"/>
              <a:buNone/>
              <a:defRPr sz="3000" b="0" kern="1200" baseline="0">
                <a:solidFill>
                  <a:schemeClr val="tx2"/>
                </a:solidFill>
                <a:latin typeface="+mn-lt"/>
                <a:ea typeface="+mn-ea"/>
                <a:cs typeface="+mn-cs"/>
              </a:defRPr>
            </a:lvl1pPr>
            <a:lvl2pPr marL="457189" indent="0" algn="l" defTabSz="914377" rtl="0" eaLnBrk="1" latinLnBrk="0" hangingPunct="1">
              <a:lnSpc>
                <a:spcPct val="94000"/>
              </a:lnSpc>
              <a:spcBef>
                <a:spcPts val="500"/>
              </a:spcBef>
              <a:spcAft>
                <a:spcPts val="200"/>
              </a:spcAft>
              <a:buFont typeface="Franklin Gothic Book" panose="020B0503020102020204" pitchFamily="34" charset="0"/>
              <a:buNone/>
              <a:defRPr sz="2000" b="1" i="1" kern="1200" baseline="0">
                <a:solidFill>
                  <a:schemeClr val="tx2"/>
                </a:solidFill>
                <a:latin typeface="+mn-lt"/>
                <a:ea typeface="+mn-ea"/>
                <a:cs typeface="+mn-cs"/>
              </a:defRPr>
            </a:lvl2pPr>
            <a:lvl3pPr marL="914377" indent="0" algn="l" defTabSz="914377" rtl="0" eaLnBrk="1" latinLnBrk="0" hangingPunct="1">
              <a:lnSpc>
                <a:spcPct val="94000"/>
              </a:lnSpc>
              <a:spcBef>
                <a:spcPts val="500"/>
              </a:spcBef>
              <a:spcAft>
                <a:spcPts val="200"/>
              </a:spcAft>
              <a:buFont typeface="Franklin Gothic Book" panose="020B0503020102020204" pitchFamily="34" charset="0"/>
              <a:buNone/>
              <a:defRPr sz="1800" b="1" kern="1200" baseline="0">
                <a:solidFill>
                  <a:schemeClr val="tx2"/>
                </a:solidFill>
                <a:latin typeface="+mn-lt"/>
                <a:ea typeface="+mn-ea"/>
                <a:cs typeface="+mn-cs"/>
              </a:defRPr>
            </a:lvl3pPr>
            <a:lvl4pPr marL="1371566" indent="0" algn="l" defTabSz="914377" rtl="0" eaLnBrk="1" latinLnBrk="0" hangingPunct="1">
              <a:lnSpc>
                <a:spcPct val="94000"/>
              </a:lnSpc>
              <a:spcBef>
                <a:spcPts val="500"/>
              </a:spcBef>
              <a:spcAft>
                <a:spcPts val="200"/>
              </a:spcAft>
              <a:buFont typeface="Franklin Gothic Book" panose="020B0503020102020204" pitchFamily="34" charset="0"/>
              <a:buNone/>
              <a:defRPr sz="1600" b="1" i="1" kern="1200" baseline="0">
                <a:solidFill>
                  <a:schemeClr val="tx2"/>
                </a:solidFill>
                <a:latin typeface="+mn-lt"/>
                <a:ea typeface="+mn-ea"/>
                <a:cs typeface="+mn-cs"/>
              </a:defRPr>
            </a:lvl4pPr>
            <a:lvl5pPr marL="1828754" indent="0" algn="l" defTabSz="914377" rtl="0" eaLnBrk="1" latinLnBrk="0" hangingPunct="1">
              <a:lnSpc>
                <a:spcPct val="94000"/>
              </a:lnSpc>
              <a:spcBef>
                <a:spcPts val="500"/>
              </a:spcBef>
              <a:spcAft>
                <a:spcPts val="200"/>
              </a:spcAft>
              <a:buFont typeface="Franklin Gothic Book" panose="020B0503020102020204" pitchFamily="34" charset="0"/>
              <a:buNone/>
              <a:defRPr sz="1600" b="1" kern="1200" baseline="0">
                <a:solidFill>
                  <a:schemeClr val="tx2"/>
                </a:solidFill>
                <a:latin typeface="+mn-lt"/>
                <a:ea typeface="+mn-ea"/>
                <a:cs typeface="+mn-cs"/>
              </a:defRPr>
            </a:lvl5pPr>
            <a:lvl6pPr marL="2285943" indent="0" algn="l" defTabSz="914377" rtl="0" eaLnBrk="1" latinLnBrk="0" hangingPunct="1">
              <a:lnSpc>
                <a:spcPct val="94000"/>
              </a:lnSpc>
              <a:spcBef>
                <a:spcPts val="500"/>
              </a:spcBef>
              <a:spcAft>
                <a:spcPts val="200"/>
              </a:spcAft>
              <a:buFont typeface="Franklin Gothic Book" panose="020B0503020102020204" pitchFamily="34" charset="0"/>
              <a:buNone/>
              <a:defRPr sz="1600" b="1" i="1" kern="1200" baseline="0">
                <a:solidFill>
                  <a:schemeClr val="tx2"/>
                </a:solidFill>
                <a:latin typeface="+mn-lt"/>
                <a:ea typeface="+mn-ea"/>
                <a:cs typeface="+mn-cs"/>
              </a:defRPr>
            </a:lvl6pPr>
            <a:lvl7pPr marL="2743131" indent="0" algn="l" defTabSz="914377" rtl="0" eaLnBrk="1" latinLnBrk="0" hangingPunct="1">
              <a:lnSpc>
                <a:spcPct val="94000"/>
              </a:lnSpc>
              <a:spcBef>
                <a:spcPts val="500"/>
              </a:spcBef>
              <a:spcAft>
                <a:spcPts val="200"/>
              </a:spcAft>
              <a:buFont typeface="Franklin Gothic Book" panose="020B0503020102020204" pitchFamily="34" charset="0"/>
              <a:buNone/>
              <a:defRPr sz="1600" b="1" kern="1200" baseline="0">
                <a:solidFill>
                  <a:schemeClr val="tx2"/>
                </a:solidFill>
                <a:latin typeface="+mn-lt"/>
                <a:ea typeface="+mn-ea"/>
                <a:cs typeface="+mn-cs"/>
              </a:defRPr>
            </a:lvl7pPr>
            <a:lvl8pPr marL="3200320" indent="0" algn="l" defTabSz="914377" rtl="0" eaLnBrk="1" latinLnBrk="0" hangingPunct="1">
              <a:lnSpc>
                <a:spcPct val="94000"/>
              </a:lnSpc>
              <a:spcBef>
                <a:spcPts val="500"/>
              </a:spcBef>
              <a:spcAft>
                <a:spcPts val="200"/>
              </a:spcAft>
              <a:buFont typeface="Franklin Gothic Book" panose="020B0503020102020204" pitchFamily="34" charset="0"/>
              <a:buNone/>
              <a:defRPr sz="1600" b="1" i="1" kern="1200" baseline="0">
                <a:solidFill>
                  <a:schemeClr val="tx2"/>
                </a:solidFill>
                <a:latin typeface="+mn-lt"/>
                <a:ea typeface="+mn-ea"/>
                <a:cs typeface="+mn-cs"/>
              </a:defRPr>
            </a:lvl8pPr>
            <a:lvl9pPr marL="3657509" indent="0" algn="l" defTabSz="914377" rtl="0" eaLnBrk="1" latinLnBrk="0" hangingPunct="1">
              <a:lnSpc>
                <a:spcPct val="94000"/>
              </a:lnSpc>
              <a:spcBef>
                <a:spcPts val="500"/>
              </a:spcBef>
              <a:spcAft>
                <a:spcPts val="200"/>
              </a:spcAft>
              <a:buFont typeface="Franklin Gothic Book" panose="020B0503020102020204" pitchFamily="34" charset="0"/>
              <a:buNone/>
              <a:defRPr sz="1600" b="1" kern="1200" baseline="0">
                <a:solidFill>
                  <a:schemeClr val="tx2"/>
                </a:solidFill>
                <a:latin typeface="+mn-lt"/>
                <a:ea typeface="+mn-ea"/>
                <a:cs typeface="+mn-cs"/>
              </a:defRPr>
            </a:lvl9pPr>
          </a:lstStyle>
          <a:p>
            <a:pPr>
              <a:lnSpc>
                <a:spcPct val="100000"/>
              </a:lnSpc>
              <a:spcBef>
                <a:spcPts val="1000"/>
              </a:spcBef>
              <a:spcAft>
                <a:spcPts val="200"/>
              </a:spcAft>
            </a:pPr>
            <a:r>
              <a:rPr lang="en-US" sz="1800" b="1" dirty="0">
                <a:solidFill>
                  <a:schemeClr val="tx1"/>
                </a:solidFill>
                <a:latin typeface="Times New Roman" panose="02020603050405020304" pitchFamily="18" charset="0"/>
                <a:cs typeface="Times New Roman" panose="02020603050405020304" pitchFamily="18" charset="0"/>
              </a:rPr>
              <a:t>Prime contractors should note the following: </a:t>
            </a:r>
          </a:p>
          <a:p>
            <a:pPr marL="384038" lvl="1" indent="-384038">
              <a:lnSpc>
                <a:spcPct val="104000"/>
              </a:lnSpc>
              <a:spcBef>
                <a:spcPts val="1000"/>
              </a:spcBef>
              <a:buFont typeface="Franklin Gothic Book" panose="020B0503020102020204" pitchFamily="34" charset="0"/>
              <a:buChar char="■"/>
            </a:pPr>
            <a:r>
              <a:rPr lang="en-US" sz="1800" b="0" i="0" dirty="0">
                <a:solidFill>
                  <a:schemeClr val="tx1"/>
                </a:solidFill>
                <a:latin typeface="Times New Roman" panose="02020603050405020304" pitchFamily="18" charset="0"/>
                <a:cs typeface="Times New Roman" panose="02020603050405020304" pitchFamily="18" charset="0"/>
              </a:rPr>
              <a:t>Pursuant to 25 IAC 9-4-1(c), a Prime Contractor who is an IVOSB can use their own workforce to count toward the goal.</a:t>
            </a:r>
          </a:p>
          <a:p>
            <a:pPr marL="384038" lvl="1" indent="-384038">
              <a:lnSpc>
                <a:spcPct val="104000"/>
              </a:lnSpc>
              <a:spcBef>
                <a:spcPts val="1000"/>
              </a:spcBef>
              <a:buFont typeface="Franklin Gothic Book" panose="020B0503020102020204" pitchFamily="34" charset="0"/>
              <a:buChar char="■"/>
            </a:pPr>
            <a:r>
              <a:rPr lang="en-US" sz="1800" b="0" i="0" dirty="0">
                <a:solidFill>
                  <a:schemeClr val="tx1"/>
                </a:solidFill>
                <a:latin typeface="Times New Roman" panose="02020603050405020304" pitchFamily="18" charset="0"/>
                <a:cs typeface="Times New Roman" panose="02020603050405020304" pitchFamily="18" charset="0"/>
              </a:rPr>
              <a:t>IVOSB must have a Bidder ID (see section 2.3.8 - Department of Administration, Procurement Division).</a:t>
            </a:r>
          </a:p>
          <a:p>
            <a:pPr marL="384038" lvl="1" indent="-384038">
              <a:lnSpc>
                <a:spcPct val="104000"/>
              </a:lnSpc>
              <a:spcBef>
                <a:spcPts val="1000"/>
              </a:spcBef>
              <a:buFont typeface="Franklin Gothic Book" panose="020B0503020102020204" pitchFamily="34" charset="0"/>
              <a:buChar char="■"/>
            </a:pPr>
            <a:r>
              <a:rPr lang="en-US" sz="1800" b="0" i="0" dirty="0">
                <a:solidFill>
                  <a:schemeClr val="tx1"/>
                </a:solidFill>
                <a:latin typeface="Times New Roman" panose="02020603050405020304" pitchFamily="18" charset="0"/>
                <a:cs typeface="Times New Roman" panose="02020603050405020304" pitchFamily="18" charset="0"/>
              </a:rPr>
              <a:t>Prime contractor and/or subcontractors’ Certification Letter(s), provided by IDOA or Federal Center for Veterans Business Enterprise (</a:t>
            </a:r>
            <a:r>
              <a:rPr lang="en-US" sz="1800" b="0" i="0" dirty="0">
                <a:solidFill>
                  <a:schemeClr val="tx1"/>
                </a:solidFill>
                <a:latin typeface="Times New Roman" panose="02020603050405020304" pitchFamily="18" charset="0"/>
                <a:cs typeface="Times New Roman" panose="02020603050405020304" pitchFamily="18" charset="0"/>
                <a:hlinkClick r:id="rId2" tooltip="VA OSDBU">
                  <a:extLst>
                    <a:ext uri="{A12FA001-AC4F-418D-AE19-62706E023703}">
                      <ahyp:hlinkClr xmlns:ahyp="http://schemas.microsoft.com/office/drawing/2018/hyperlinkcolor" val="tx"/>
                    </a:ext>
                  </a:extLst>
                </a:hlinkClick>
              </a:rPr>
              <a:t>VA OSDBU</a:t>
            </a:r>
            <a:r>
              <a:rPr lang="en-US" sz="1800" b="0" i="0" dirty="0">
                <a:solidFill>
                  <a:schemeClr val="tx1"/>
                </a:solidFill>
                <a:latin typeface="Times New Roman" panose="02020603050405020304" pitchFamily="18" charset="0"/>
                <a:cs typeface="Times New Roman" panose="02020603050405020304" pitchFamily="18" charset="0"/>
              </a:rPr>
              <a:t>), must accompany the proposal to show current status of certification.</a:t>
            </a:r>
          </a:p>
          <a:p>
            <a:pPr marL="384038" lvl="1" indent="-384038">
              <a:lnSpc>
                <a:spcPct val="104000"/>
              </a:lnSpc>
              <a:spcBef>
                <a:spcPts val="1000"/>
              </a:spcBef>
              <a:buFont typeface="Franklin Gothic Book" panose="020B0503020102020204" pitchFamily="34" charset="0"/>
              <a:buChar char="■"/>
            </a:pPr>
            <a:r>
              <a:rPr lang="en-US" sz="1800" b="0" i="0" dirty="0">
                <a:solidFill>
                  <a:schemeClr val="tx1"/>
                </a:solidFill>
                <a:latin typeface="Times New Roman" panose="02020603050405020304" pitchFamily="18" charset="0"/>
                <a:cs typeface="Times New Roman" panose="02020603050405020304" pitchFamily="18" charset="0"/>
              </a:rPr>
              <a:t>Each firm may only serve as one classification – MBE, WBE</a:t>
            </a:r>
            <a:r>
              <a:rPr lang="en-US" sz="1800" b="0" i="0" dirty="0">
                <a:solidFill>
                  <a:schemeClr val="tx1"/>
                </a:solidFill>
                <a:highlight>
                  <a:srgbClr val="FFFFFF"/>
                </a:highlight>
                <a:latin typeface="Times New Roman" panose="02020603050405020304" pitchFamily="18" charset="0"/>
                <a:cs typeface="Times New Roman" panose="02020603050405020304" pitchFamily="18" charset="0"/>
              </a:rPr>
              <a:t>, or IVOSB (see sections 1.21 and 1.22).</a:t>
            </a:r>
          </a:p>
          <a:p>
            <a:endParaRPr lang="en-US" dirty="0">
              <a:solidFill>
                <a:schemeClr val="tx1"/>
              </a:solidFill>
            </a:endParaRPr>
          </a:p>
        </p:txBody>
      </p:sp>
    </p:spTree>
    <p:extLst>
      <p:ext uri="{BB962C8B-B14F-4D97-AF65-F5344CB8AC3E}">
        <p14:creationId xmlns:p14="http://schemas.microsoft.com/office/powerpoint/2010/main" val="120186888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3FE0653F-1F81-402A-BAB1-03EA929B050E}"/>
              </a:ext>
            </a:extLst>
          </p:cNvPr>
          <p:cNvSpPr>
            <a:spLocks noGrp="1"/>
          </p:cNvSpPr>
          <p:nvPr>
            <p:ph type="title"/>
          </p:nvPr>
        </p:nvSpPr>
        <p:spPr/>
        <p:txBody>
          <a:bodyPr/>
          <a:lstStyle/>
          <a:p>
            <a:r>
              <a:rPr lang="en-US" dirty="0">
                <a:latin typeface="Times New Roman" panose="02020603050405020304" pitchFamily="18" charset="0"/>
                <a:cs typeface="Times New Roman" panose="02020603050405020304" pitchFamily="18" charset="0"/>
              </a:rPr>
              <a:t>Indiana Veteran Owned Small Business</a:t>
            </a:r>
          </a:p>
        </p:txBody>
      </p:sp>
      <p:sp>
        <p:nvSpPr>
          <p:cNvPr id="7" name="Content Placeholder 5">
            <a:extLst>
              <a:ext uri="{FF2B5EF4-FFF2-40B4-BE49-F238E27FC236}">
                <a16:creationId xmlns:a16="http://schemas.microsoft.com/office/drawing/2014/main" id="{2184ED6C-1375-41FD-B23B-2D7444D4E192}"/>
              </a:ext>
            </a:extLst>
          </p:cNvPr>
          <p:cNvSpPr txBox="1">
            <a:spLocks/>
          </p:cNvSpPr>
          <p:nvPr/>
        </p:nvSpPr>
        <p:spPr>
          <a:xfrm>
            <a:off x="1371600" y="2335017"/>
            <a:ext cx="9601200" cy="2851480"/>
          </a:xfrm>
          <a:prstGeom prst="rect">
            <a:avLst/>
          </a:prstGeom>
        </p:spPr>
        <p:txBody>
          <a:bodyPr vert="horz" lIns="91440" tIns="45720" rIns="91440" bIns="45720" rtlCol="0" anchor="b">
            <a:normAutofit/>
          </a:bodyPr>
          <a:lstStyle>
            <a:lvl1pPr marL="0" indent="0" algn="l" defTabSz="914377" rtl="0" eaLnBrk="1" latinLnBrk="0" hangingPunct="1">
              <a:lnSpc>
                <a:spcPct val="84000"/>
              </a:lnSpc>
              <a:spcBef>
                <a:spcPts val="0"/>
              </a:spcBef>
              <a:spcAft>
                <a:spcPts val="0"/>
              </a:spcAft>
              <a:buFont typeface="Franklin Gothic Book" panose="020B0503020102020204" pitchFamily="34" charset="0"/>
              <a:buNone/>
              <a:defRPr sz="3000" b="0" kern="1200" baseline="0">
                <a:solidFill>
                  <a:schemeClr val="tx2"/>
                </a:solidFill>
                <a:latin typeface="+mn-lt"/>
                <a:ea typeface="+mn-ea"/>
                <a:cs typeface="+mn-cs"/>
              </a:defRPr>
            </a:lvl1pPr>
            <a:lvl2pPr marL="457189" indent="0" algn="l" defTabSz="914377" rtl="0" eaLnBrk="1" latinLnBrk="0" hangingPunct="1">
              <a:lnSpc>
                <a:spcPct val="94000"/>
              </a:lnSpc>
              <a:spcBef>
                <a:spcPts val="500"/>
              </a:spcBef>
              <a:spcAft>
                <a:spcPts val="200"/>
              </a:spcAft>
              <a:buFont typeface="Franklin Gothic Book" panose="020B0503020102020204" pitchFamily="34" charset="0"/>
              <a:buNone/>
              <a:defRPr sz="2000" b="1" i="1" kern="1200" baseline="0">
                <a:solidFill>
                  <a:schemeClr val="tx2"/>
                </a:solidFill>
                <a:latin typeface="+mn-lt"/>
                <a:ea typeface="+mn-ea"/>
                <a:cs typeface="+mn-cs"/>
              </a:defRPr>
            </a:lvl2pPr>
            <a:lvl3pPr marL="914377" indent="0" algn="l" defTabSz="914377" rtl="0" eaLnBrk="1" latinLnBrk="0" hangingPunct="1">
              <a:lnSpc>
                <a:spcPct val="94000"/>
              </a:lnSpc>
              <a:spcBef>
                <a:spcPts val="500"/>
              </a:spcBef>
              <a:spcAft>
                <a:spcPts val="200"/>
              </a:spcAft>
              <a:buFont typeface="Franklin Gothic Book" panose="020B0503020102020204" pitchFamily="34" charset="0"/>
              <a:buNone/>
              <a:defRPr sz="1800" b="1" kern="1200" baseline="0">
                <a:solidFill>
                  <a:schemeClr val="tx2"/>
                </a:solidFill>
                <a:latin typeface="+mn-lt"/>
                <a:ea typeface="+mn-ea"/>
                <a:cs typeface="+mn-cs"/>
              </a:defRPr>
            </a:lvl3pPr>
            <a:lvl4pPr marL="1371566" indent="0" algn="l" defTabSz="914377" rtl="0" eaLnBrk="1" latinLnBrk="0" hangingPunct="1">
              <a:lnSpc>
                <a:spcPct val="94000"/>
              </a:lnSpc>
              <a:spcBef>
                <a:spcPts val="500"/>
              </a:spcBef>
              <a:spcAft>
                <a:spcPts val="200"/>
              </a:spcAft>
              <a:buFont typeface="Franklin Gothic Book" panose="020B0503020102020204" pitchFamily="34" charset="0"/>
              <a:buNone/>
              <a:defRPr sz="1600" b="1" i="1" kern="1200" baseline="0">
                <a:solidFill>
                  <a:schemeClr val="tx2"/>
                </a:solidFill>
                <a:latin typeface="+mn-lt"/>
                <a:ea typeface="+mn-ea"/>
                <a:cs typeface="+mn-cs"/>
              </a:defRPr>
            </a:lvl4pPr>
            <a:lvl5pPr marL="1828754" indent="0" algn="l" defTabSz="914377" rtl="0" eaLnBrk="1" latinLnBrk="0" hangingPunct="1">
              <a:lnSpc>
                <a:spcPct val="94000"/>
              </a:lnSpc>
              <a:spcBef>
                <a:spcPts val="500"/>
              </a:spcBef>
              <a:spcAft>
                <a:spcPts val="200"/>
              </a:spcAft>
              <a:buFont typeface="Franklin Gothic Book" panose="020B0503020102020204" pitchFamily="34" charset="0"/>
              <a:buNone/>
              <a:defRPr sz="1600" b="1" kern="1200" baseline="0">
                <a:solidFill>
                  <a:schemeClr val="tx2"/>
                </a:solidFill>
                <a:latin typeface="+mn-lt"/>
                <a:ea typeface="+mn-ea"/>
                <a:cs typeface="+mn-cs"/>
              </a:defRPr>
            </a:lvl5pPr>
            <a:lvl6pPr marL="2285943" indent="0" algn="l" defTabSz="914377" rtl="0" eaLnBrk="1" latinLnBrk="0" hangingPunct="1">
              <a:lnSpc>
                <a:spcPct val="94000"/>
              </a:lnSpc>
              <a:spcBef>
                <a:spcPts val="500"/>
              </a:spcBef>
              <a:spcAft>
                <a:spcPts val="200"/>
              </a:spcAft>
              <a:buFont typeface="Franklin Gothic Book" panose="020B0503020102020204" pitchFamily="34" charset="0"/>
              <a:buNone/>
              <a:defRPr sz="1600" b="1" i="1" kern="1200" baseline="0">
                <a:solidFill>
                  <a:schemeClr val="tx2"/>
                </a:solidFill>
                <a:latin typeface="+mn-lt"/>
                <a:ea typeface="+mn-ea"/>
                <a:cs typeface="+mn-cs"/>
              </a:defRPr>
            </a:lvl6pPr>
            <a:lvl7pPr marL="2743131" indent="0" algn="l" defTabSz="914377" rtl="0" eaLnBrk="1" latinLnBrk="0" hangingPunct="1">
              <a:lnSpc>
                <a:spcPct val="94000"/>
              </a:lnSpc>
              <a:spcBef>
                <a:spcPts val="500"/>
              </a:spcBef>
              <a:spcAft>
                <a:spcPts val="200"/>
              </a:spcAft>
              <a:buFont typeface="Franklin Gothic Book" panose="020B0503020102020204" pitchFamily="34" charset="0"/>
              <a:buNone/>
              <a:defRPr sz="1600" b="1" kern="1200" baseline="0">
                <a:solidFill>
                  <a:schemeClr val="tx2"/>
                </a:solidFill>
                <a:latin typeface="+mn-lt"/>
                <a:ea typeface="+mn-ea"/>
                <a:cs typeface="+mn-cs"/>
              </a:defRPr>
            </a:lvl7pPr>
            <a:lvl8pPr marL="3200320" indent="0" algn="l" defTabSz="914377" rtl="0" eaLnBrk="1" latinLnBrk="0" hangingPunct="1">
              <a:lnSpc>
                <a:spcPct val="94000"/>
              </a:lnSpc>
              <a:spcBef>
                <a:spcPts val="500"/>
              </a:spcBef>
              <a:spcAft>
                <a:spcPts val="200"/>
              </a:spcAft>
              <a:buFont typeface="Franklin Gothic Book" panose="020B0503020102020204" pitchFamily="34" charset="0"/>
              <a:buNone/>
              <a:defRPr sz="1600" b="1" i="1" kern="1200" baseline="0">
                <a:solidFill>
                  <a:schemeClr val="tx2"/>
                </a:solidFill>
                <a:latin typeface="+mn-lt"/>
                <a:ea typeface="+mn-ea"/>
                <a:cs typeface="+mn-cs"/>
              </a:defRPr>
            </a:lvl8pPr>
            <a:lvl9pPr marL="3657509" indent="0" algn="l" defTabSz="914377" rtl="0" eaLnBrk="1" latinLnBrk="0" hangingPunct="1">
              <a:lnSpc>
                <a:spcPct val="94000"/>
              </a:lnSpc>
              <a:spcBef>
                <a:spcPts val="500"/>
              </a:spcBef>
              <a:spcAft>
                <a:spcPts val="200"/>
              </a:spcAft>
              <a:buFont typeface="Franklin Gothic Book" panose="020B0503020102020204" pitchFamily="34" charset="0"/>
              <a:buNone/>
              <a:defRPr sz="1600" b="1" kern="1200" baseline="0">
                <a:solidFill>
                  <a:schemeClr val="tx2"/>
                </a:solidFill>
                <a:latin typeface="+mn-lt"/>
                <a:ea typeface="+mn-ea"/>
                <a:cs typeface="+mn-cs"/>
              </a:defRPr>
            </a:lvl9pPr>
          </a:lstStyle>
          <a:p>
            <a:pPr>
              <a:lnSpc>
                <a:spcPct val="90000"/>
              </a:lnSpc>
              <a:spcBef>
                <a:spcPts val="1000"/>
              </a:spcBef>
              <a:spcAft>
                <a:spcPts val="200"/>
              </a:spcAft>
              <a:defRPr/>
            </a:pPr>
            <a:r>
              <a:rPr lang="en-US" sz="2000" b="1" dirty="0">
                <a:solidFill>
                  <a:schemeClr val="tx1"/>
                </a:solidFill>
                <a:latin typeface="Times New Roman" panose="02020603050405020304" pitchFamily="18" charset="0"/>
                <a:cs typeface="Times New Roman" panose="02020603050405020304" pitchFamily="18" charset="0"/>
              </a:rPr>
              <a:t>Prime contractors must ensure that the proposed subcontractors meet the following criteria:</a:t>
            </a:r>
          </a:p>
          <a:p>
            <a:pPr marL="384038" lvl="1" indent="-384038">
              <a:lnSpc>
                <a:spcPct val="84000"/>
              </a:lnSpc>
              <a:spcBef>
                <a:spcPts val="1000"/>
              </a:spcBef>
              <a:buFont typeface="Franklin Gothic Book" panose="020B0503020102020204" pitchFamily="34" charset="0"/>
              <a:buChar char="■"/>
            </a:pPr>
            <a:r>
              <a:rPr lang="en-US" b="0" i="0" dirty="0">
                <a:solidFill>
                  <a:schemeClr val="tx1"/>
                </a:solidFill>
                <a:latin typeface="Times New Roman" panose="02020603050405020304" pitchFamily="18" charset="0"/>
                <a:cs typeface="Times New Roman" panose="02020603050405020304" pitchFamily="18" charset="0"/>
              </a:rPr>
              <a:t>Must be listed on </a:t>
            </a:r>
            <a:r>
              <a:rPr lang="en-US" b="0" i="0" dirty="0">
                <a:solidFill>
                  <a:schemeClr val="tx1"/>
                </a:solidFill>
                <a:latin typeface="Times New Roman" panose="02020603050405020304" pitchFamily="18" charset="0"/>
                <a:cs typeface="Times New Roman" panose="02020603050405020304" pitchFamily="18" charset="0"/>
                <a:hlinkClick r:id="rId2" tooltip="VA OSDBU">
                  <a:extLst>
                    <a:ext uri="{A12FA001-AC4F-418D-AE19-62706E023703}">
                      <ahyp:hlinkClr xmlns:ahyp="http://schemas.microsoft.com/office/drawing/2018/hyperlinkcolor" val="tx"/>
                    </a:ext>
                  </a:extLst>
                </a:hlinkClick>
              </a:rPr>
              <a:t>VA OSDBU</a:t>
            </a:r>
            <a:r>
              <a:rPr lang="en-US" b="0" i="0" dirty="0">
                <a:solidFill>
                  <a:schemeClr val="tx1"/>
                </a:solidFill>
                <a:latin typeface="Times New Roman" panose="02020603050405020304" pitchFamily="18" charset="0"/>
                <a:cs typeface="Times New Roman" panose="02020603050405020304" pitchFamily="18" charset="0"/>
              </a:rPr>
              <a:t> registry or listed on the IDOA Directory of Certified Firms, on or before the proposal due date. </a:t>
            </a:r>
          </a:p>
          <a:p>
            <a:pPr marL="384038" lvl="1" indent="-384038">
              <a:lnSpc>
                <a:spcPct val="84000"/>
              </a:lnSpc>
              <a:spcBef>
                <a:spcPts val="1000"/>
              </a:spcBef>
              <a:buFont typeface="Franklin Gothic Book" panose="020B0503020102020204" pitchFamily="34" charset="0"/>
              <a:buChar char="■"/>
            </a:pPr>
            <a:r>
              <a:rPr lang="en-US" b="0" i="0" dirty="0">
                <a:solidFill>
                  <a:schemeClr val="tx1"/>
                </a:solidFill>
                <a:latin typeface="Times New Roman" panose="02020603050405020304" pitchFamily="18" charset="0"/>
                <a:cs typeface="Times New Roman" panose="02020603050405020304" pitchFamily="18" charset="0"/>
              </a:rPr>
              <a:t>Serve a Valuable Scope Contribution (VSC) on the engagement, as confirmed by the State.</a:t>
            </a:r>
          </a:p>
          <a:p>
            <a:pPr marL="384038" lvl="1" indent="-384038">
              <a:lnSpc>
                <a:spcPct val="84000"/>
              </a:lnSpc>
              <a:spcBef>
                <a:spcPts val="1000"/>
              </a:spcBef>
              <a:buFont typeface="Franklin Gothic Book" panose="020B0503020102020204" pitchFamily="34" charset="0"/>
              <a:buChar char="■"/>
            </a:pPr>
            <a:r>
              <a:rPr lang="en-US" b="0" i="0" dirty="0">
                <a:solidFill>
                  <a:schemeClr val="tx1"/>
                </a:solidFill>
                <a:latin typeface="Times New Roman" panose="02020603050405020304" pitchFamily="18" charset="0"/>
                <a:cs typeface="Times New Roman" panose="02020603050405020304" pitchFamily="18" charset="0"/>
              </a:rPr>
              <a:t>Provide the goods or services specific to the contract and within the industry area for which it is certified.</a:t>
            </a:r>
          </a:p>
          <a:p>
            <a:endParaRPr lang="en-US" sz="3600" dirty="0">
              <a:solidFill>
                <a:schemeClr val="tx1"/>
              </a:solidFill>
            </a:endParaRPr>
          </a:p>
        </p:txBody>
      </p:sp>
    </p:spTree>
    <p:extLst>
      <p:ext uri="{BB962C8B-B14F-4D97-AF65-F5344CB8AC3E}">
        <p14:creationId xmlns:p14="http://schemas.microsoft.com/office/powerpoint/2010/main" val="107383311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latin typeface="Times New Roman" panose="02020603050405020304" pitchFamily="18" charset="0"/>
                <a:cs typeface="Times New Roman" panose="02020603050405020304" pitchFamily="18" charset="0"/>
              </a:rPr>
              <a:t>Veteran’s Business Enterprises</a:t>
            </a:r>
          </a:p>
        </p:txBody>
      </p:sp>
      <p:sp>
        <p:nvSpPr>
          <p:cNvPr id="7" name="Right Arrow 10">
            <a:extLst>
              <a:ext uri="{FF2B5EF4-FFF2-40B4-BE49-F238E27FC236}">
                <a16:creationId xmlns:a16="http://schemas.microsoft.com/office/drawing/2014/main" id="{0B59D8D5-1A76-4A81-B70D-CA2B82D74BEA}"/>
              </a:ext>
            </a:extLst>
          </p:cNvPr>
          <p:cNvSpPr/>
          <p:nvPr/>
        </p:nvSpPr>
        <p:spPr>
          <a:xfrm>
            <a:off x="1267682" y="2540659"/>
            <a:ext cx="685800" cy="228600"/>
          </a:xfrm>
          <a:prstGeom prst="rightArrow">
            <a:avLst/>
          </a:prstGeom>
          <a:solidFill>
            <a:schemeClr val="tx1"/>
          </a:solidFill>
          <a:ln>
            <a:solidFill>
              <a:schemeClr val="tx1"/>
            </a:solidFill>
          </a:ln>
        </p:spPr>
        <p:style>
          <a:lnRef idx="1">
            <a:schemeClr val="accent4"/>
          </a:lnRef>
          <a:fillRef idx="3">
            <a:schemeClr val="accent4"/>
          </a:fillRef>
          <a:effectRef idx="2">
            <a:schemeClr val="accent4"/>
          </a:effectRef>
          <a:fontRef idx="minor">
            <a:schemeClr val="lt1"/>
          </a:fontRef>
        </p:style>
        <p:txBody>
          <a:bodyPr anchor="ctr"/>
          <a:lstStyle/>
          <a:p>
            <a:pPr algn="ctr">
              <a:defRPr/>
            </a:pPr>
            <a:endParaRPr lang="en-US" b="1" dirty="0">
              <a:ln w="12700">
                <a:solidFill>
                  <a:schemeClr val="tx2">
                    <a:satMod val="155000"/>
                  </a:schemeClr>
                </a:solidFill>
                <a:prstDash val="solid"/>
              </a:ln>
              <a:solidFill>
                <a:srgbClr val="FF3300"/>
              </a:solidFill>
              <a:effectLst>
                <a:outerShdw blurRad="41275" dist="20320" dir="1800000" algn="tl" rotWithShape="0">
                  <a:srgbClr val="000000">
                    <a:alpha val="40000"/>
                  </a:srgbClr>
                </a:outerShdw>
              </a:effectLst>
              <a:latin typeface="Garamond" pitchFamily="18" charset="0"/>
            </a:endParaRPr>
          </a:p>
        </p:txBody>
      </p:sp>
      <p:sp>
        <p:nvSpPr>
          <p:cNvPr id="8" name="Right Arrow 10">
            <a:extLst>
              <a:ext uri="{FF2B5EF4-FFF2-40B4-BE49-F238E27FC236}">
                <a16:creationId xmlns:a16="http://schemas.microsoft.com/office/drawing/2014/main" id="{0B59D8D5-1A76-4A81-B70D-CA2B82D74BEA}"/>
              </a:ext>
            </a:extLst>
          </p:cNvPr>
          <p:cNvSpPr/>
          <p:nvPr/>
        </p:nvSpPr>
        <p:spPr>
          <a:xfrm>
            <a:off x="1267682" y="3242468"/>
            <a:ext cx="685800" cy="228600"/>
          </a:xfrm>
          <a:prstGeom prst="rightArrow">
            <a:avLst/>
          </a:prstGeom>
          <a:solidFill>
            <a:schemeClr val="tx1"/>
          </a:solidFill>
          <a:ln>
            <a:solidFill>
              <a:schemeClr val="tx1"/>
            </a:solidFill>
          </a:ln>
        </p:spPr>
        <p:style>
          <a:lnRef idx="1">
            <a:schemeClr val="accent4"/>
          </a:lnRef>
          <a:fillRef idx="3">
            <a:schemeClr val="accent4"/>
          </a:fillRef>
          <a:effectRef idx="2">
            <a:schemeClr val="accent4"/>
          </a:effectRef>
          <a:fontRef idx="minor">
            <a:schemeClr val="lt1"/>
          </a:fontRef>
        </p:style>
        <p:txBody>
          <a:bodyPr anchor="ctr"/>
          <a:lstStyle/>
          <a:p>
            <a:pPr algn="ctr">
              <a:defRPr/>
            </a:pPr>
            <a:endParaRPr lang="en-US" b="1" dirty="0">
              <a:ln w="12700">
                <a:solidFill>
                  <a:schemeClr val="tx2">
                    <a:satMod val="155000"/>
                  </a:schemeClr>
                </a:solidFill>
                <a:prstDash val="solid"/>
              </a:ln>
              <a:solidFill>
                <a:srgbClr val="FF3300"/>
              </a:solidFill>
              <a:effectLst>
                <a:outerShdw blurRad="41275" dist="20320" dir="1800000" algn="tl" rotWithShape="0">
                  <a:srgbClr val="000000">
                    <a:alpha val="40000"/>
                  </a:srgbClr>
                </a:outerShdw>
              </a:effectLst>
              <a:latin typeface="Garamond" pitchFamily="18" charset="0"/>
            </a:endParaRPr>
          </a:p>
        </p:txBody>
      </p:sp>
      <p:sp>
        <p:nvSpPr>
          <p:cNvPr id="9" name="Right Arrow 10">
            <a:extLst>
              <a:ext uri="{FF2B5EF4-FFF2-40B4-BE49-F238E27FC236}">
                <a16:creationId xmlns:a16="http://schemas.microsoft.com/office/drawing/2014/main" id="{0B59D8D5-1A76-4A81-B70D-CA2B82D74BEA}"/>
              </a:ext>
            </a:extLst>
          </p:cNvPr>
          <p:cNvSpPr/>
          <p:nvPr/>
        </p:nvSpPr>
        <p:spPr>
          <a:xfrm>
            <a:off x="1267682" y="4699246"/>
            <a:ext cx="685800" cy="228600"/>
          </a:xfrm>
          <a:prstGeom prst="rightArrow">
            <a:avLst/>
          </a:prstGeom>
          <a:solidFill>
            <a:schemeClr val="tx1"/>
          </a:solidFill>
          <a:ln>
            <a:solidFill>
              <a:schemeClr val="tx1"/>
            </a:solidFill>
          </a:ln>
        </p:spPr>
        <p:style>
          <a:lnRef idx="1">
            <a:schemeClr val="accent4"/>
          </a:lnRef>
          <a:fillRef idx="3">
            <a:schemeClr val="accent4"/>
          </a:fillRef>
          <a:effectRef idx="2">
            <a:schemeClr val="accent4"/>
          </a:effectRef>
          <a:fontRef idx="minor">
            <a:schemeClr val="lt1"/>
          </a:fontRef>
        </p:style>
        <p:txBody>
          <a:bodyPr anchor="ctr"/>
          <a:lstStyle/>
          <a:p>
            <a:pPr algn="ctr">
              <a:defRPr/>
            </a:pPr>
            <a:endParaRPr lang="en-US" b="1" dirty="0">
              <a:ln w="12700">
                <a:solidFill>
                  <a:schemeClr val="tx2">
                    <a:satMod val="155000"/>
                  </a:schemeClr>
                </a:solidFill>
                <a:prstDash val="solid"/>
              </a:ln>
              <a:solidFill>
                <a:srgbClr val="FF3300"/>
              </a:solidFill>
              <a:effectLst>
                <a:outerShdw blurRad="41275" dist="20320" dir="1800000" algn="tl" rotWithShape="0">
                  <a:srgbClr val="000000">
                    <a:alpha val="40000"/>
                  </a:srgbClr>
                </a:outerShdw>
              </a:effectLst>
              <a:latin typeface="Garamond" pitchFamily="18" charset="0"/>
            </a:endParaRPr>
          </a:p>
        </p:txBody>
      </p:sp>
      <p:sp>
        <p:nvSpPr>
          <p:cNvPr id="10" name="Right Arrow 10">
            <a:extLst>
              <a:ext uri="{FF2B5EF4-FFF2-40B4-BE49-F238E27FC236}">
                <a16:creationId xmlns:a16="http://schemas.microsoft.com/office/drawing/2014/main" id="{0B59D8D5-1A76-4A81-B70D-CA2B82D74BEA}"/>
              </a:ext>
            </a:extLst>
          </p:cNvPr>
          <p:cNvSpPr/>
          <p:nvPr/>
        </p:nvSpPr>
        <p:spPr>
          <a:xfrm>
            <a:off x="1270180" y="5084893"/>
            <a:ext cx="685800" cy="228600"/>
          </a:xfrm>
          <a:prstGeom prst="rightArrow">
            <a:avLst/>
          </a:prstGeom>
          <a:solidFill>
            <a:schemeClr val="tx1"/>
          </a:solidFill>
          <a:ln>
            <a:solidFill>
              <a:schemeClr val="tx1"/>
            </a:solidFill>
          </a:ln>
        </p:spPr>
        <p:style>
          <a:lnRef idx="1">
            <a:schemeClr val="accent4"/>
          </a:lnRef>
          <a:fillRef idx="3">
            <a:schemeClr val="accent4"/>
          </a:fillRef>
          <a:effectRef idx="2">
            <a:schemeClr val="accent4"/>
          </a:effectRef>
          <a:fontRef idx="minor">
            <a:schemeClr val="lt1"/>
          </a:fontRef>
        </p:style>
        <p:txBody>
          <a:bodyPr anchor="ctr"/>
          <a:lstStyle/>
          <a:p>
            <a:pPr algn="ctr">
              <a:defRPr/>
            </a:pPr>
            <a:endParaRPr lang="en-US" b="1" dirty="0">
              <a:ln w="12700">
                <a:solidFill>
                  <a:schemeClr val="tx2">
                    <a:satMod val="155000"/>
                  </a:schemeClr>
                </a:solidFill>
                <a:prstDash val="solid"/>
              </a:ln>
              <a:solidFill>
                <a:srgbClr val="FF3300"/>
              </a:solidFill>
              <a:effectLst>
                <a:outerShdw blurRad="41275" dist="20320" dir="1800000" algn="tl" rotWithShape="0">
                  <a:srgbClr val="000000">
                    <a:alpha val="40000"/>
                  </a:srgbClr>
                </a:outerShdw>
              </a:effectLst>
              <a:latin typeface="Garamond" pitchFamily="18" charset="0"/>
            </a:endParaRPr>
          </a:p>
        </p:txBody>
      </p:sp>
      <p:sp>
        <p:nvSpPr>
          <p:cNvPr id="11" name="Right Arrow 10"/>
          <p:cNvSpPr/>
          <p:nvPr/>
        </p:nvSpPr>
        <p:spPr>
          <a:xfrm rot="10800000" flipV="1">
            <a:off x="10434651" y="5084893"/>
            <a:ext cx="775141" cy="303855"/>
          </a:xfrm>
          <a:prstGeom prst="rightArrow">
            <a:avLst/>
          </a:prstGeom>
          <a:solidFill>
            <a:schemeClr val="tx1"/>
          </a:solidFill>
          <a:ln>
            <a:solidFill>
              <a:schemeClr val="tx1"/>
            </a:solidFill>
          </a:ln>
        </p:spPr>
        <p:style>
          <a:lnRef idx="1">
            <a:schemeClr val="accent4"/>
          </a:lnRef>
          <a:fillRef idx="3">
            <a:schemeClr val="accent4"/>
          </a:fillRef>
          <a:effectRef idx="2">
            <a:schemeClr val="accent4"/>
          </a:effectRef>
          <a:fontRef idx="minor">
            <a:schemeClr val="lt1"/>
          </a:fontRef>
        </p:style>
        <p:txBody>
          <a:bodyPr anchor="ctr"/>
          <a:lstStyle/>
          <a:p>
            <a:pPr algn="ctr">
              <a:defRPr/>
            </a:pPr>
            <a:endParaRPr lang="en-US" b="1" dirty="0">
              <a:ln w="12700">
                <a:solidFill>
                  <a:schemeClr val="tx2">
                    <a:satMod val="155000"/>
                  </a:schemeClr>
                </a:solidFill>
                <a:prstDash val="solid"/>
              </a:ln>
              <a:solidFill>
                <a:srgbClr val="FF3300"/>
              </a:solidFill>
              <a:effectLst>
                <a:outerShdw blurRad="41275" dist="20320" dir="1800000" algn="tl" rotWithShape="0">
                  <a:srgbClr val="000000">
                    <a:alpha val="40000"/>
                  </a:srgbClr>
                </a:outerShdw>
              </a:effectLst>
              <a:latin typeface="Garamond" pitchFamily="18" charset="0"/>
            </a:endParaRPr>
          </a:p>
        </p:txBody>
      </p:sp>
      <p:pic>
        <p:nvPicPr>
          <p:cNvPr id="5" name="Picture 4">
            <a:extLst>
              <a:ext uri="{FF2B5EF4-FFF2-40B4-BE49-F238E27FC236}">
                <a16:creationId xmlns:a16="http://schemas.microsoft.com/office/drawing/2014/main" id="{04D3E749-CCD3-7187-E237-BD4850371A7D}"/>
              </a:ext>
            </a:extLst>
          </p:cNvPr>
          <p:cNvPicPr>
            <a:picLocks noChangeAspect="1"/>
          </p:cNvPicPr>
          <p:nvPr/>
        </p:nvPicPr>
        <p:blipFill>
          <a:blip r:embed="rId2"/>
          <a:stretch>
            <a:fillRect/>
          </a:stretch>
        </p:blipFill>
        <p:spPr>
          <a:xfrm>
            <a:off x="1953482" y="2043140"/>
            <a:ext cx="8481169" cy="4217412"/>
          </a:xfrm>
          <a:prstGeom prst="rect">
            <a:avLst/>
          </a:prstGeom>
        </p:spPr>
      </p:pic>
    </p:spTree>
    <p:extLst>
      <p:ext uri="{BB962C8B-B14F-4D97-AF65-F5344CB8AC3E}">
        <p14:creationId xmlns:p14="http://schemas.microsoft.com/office/powerpoint/2010/main" val="303862813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3FE0653F-1F81-402A-BAB1-03EA929B050E}"/>
              </a:ext>
            </a:extLst>
          </p:cNvPr>
          <p:cNvSpPr>
            <a:spLocks noGrp="1"/>
          </p:cNvSpPr>
          <p:nvPr>
            <p:ph type="title"/>
          </p:nvPr>
        </p:nvSpPr>
        <p:spPr/>
        <p:txBody>
          <a:bodyPr/>
          <a:lstStyle/>
          <a:p>
            <a:r>
              <a:rPr lang="en-US" dirty="0">
                <a:latin typeface="Times New Roman" panose="02020603050405020304" pitchFamily="18" charset="0"/>
                <a:cs typeface="Times New Roman" panose="02020603050405020304" pitchFamily="18" charset="0"/>
              </a:rPr>
              <a:t>Indiana Veteran Owned Small Business</a:t>
            </a:r>
          </a:p>
        </p:txBody>
      </p:sp>
      <p:sp>
        <p:nvSpPr>
          <p:cNvPr id="7" name="Content Placeholder 5">
            <a:extLst>
              <a:ext uri="{FF2B5EF4-FFF2-40B4-BE49-F238E27FC236}">
                <a16:creationId xmlns:a16="http://schemas.microsoft.com/office/drawing/2014/main" id="{2184ED6C-1375-41FD-B23B-2D7444D4E192}"/>
              </a:ext>
            </a:extLst>
          </p:cNvPr>
          <p:cNvSpPr txBox="1">
            <a:spLocks/>
          </p:cNvSpPr>
          <p:nvPr/>
        </p:nvSpPr>
        <p:spPr>
          <a:xfrm>
            <a:off x="1295400" y="1814885"/>
            <a:ext cx="9601200" cy="4062086"/>
          </a:xfrm>
          <a:prstGeom prst="rect">
            <a:avLst/>
          </a:prstGeom>
        </p:spPr>
        <p:txBody>
          <a:bodyPr vert="horz" lIns="91440" tIns="45720" rIns="91440" bIns="45720" rtlCol="0" anchor="b">
            <a:normAutofit fontScale="92500" lnSpcReduction="10000"/>
          </a:bodyPr>
          <a:lstStyle>
            <a:lvl1pPr marL="0" indent="0" algn="l" defTabSz="914377" rtl="0" eaLnBrk="1" latinLnBrk="0" hangingPunct="1">
              <a:lnSpc>
                <a:spcPct val="84000"/>
              </a:lnSpc>
              <a:spcBef>
                <a:spcPts val="0"/>
              </a:spcBef>
              <a:spcAft>
                <a:spcPts val="0"/>
              </a:spcAft>
              <a:buFont typeface="Franklin Gothic Book" panose="020B0503020102020204" pitchFamily="34" charset="0"/>
              <a:buNone/>
              <a:defRPr sz="3000" b="0" kern="1200" baseline="0">
                <a:solidFill>
                  <a:schemeClr val="tx2"/>
                </a:solidFill>
                <a:latin typeface="+mn-lt"/>
                <a:ea typeface="+mn-ea"/>
                <a:cs typeface="+mn-cs"/>
              </a:defRPr>
            </a:lvl1pPr>
            <a:lvl2pPr marL="457189" indent="0" algn="l" defTabSz="914377" rtl="0" eaLnBrk="1" latinLnBrk="0" hangingPunct="1">
              <a:lnSpc>
                <a:spcPct val="94000"/>
              </a:lnSpc>
              <a:spcBef>
                <a:spcPts val="500"/>
              </a:spcBef>
              <a:spcAft>
                <a:spcPts val="200"/>
              </a:spcAft>
              <a:buFont typeface="Franklin Gothic Book" panose="020B0503020102020204" pitchFamily="34" charset="0"/>
              <a:buNone/>
              <a:defRPr sz="2000" b="1" i="1" kern="1200" baseline="0">
                <a:solidFill>
                  <a:schemeClr val="tx2"/>
                </a:solidFill>
                <a:latin typeface="+mn-lt"/>
                <a:ea typeface="+mn-ea"/>
                <a:cs typeface="+mn-cs"/>
              </a:defRPr>
            </a:lvl2pPr>
            <a:lvl3pPr marL="914377" indent="0" algn="l" defTabSz="914377" rtl="0" eaLnBrk="1" latinLnBrk="0" hangingPunct="1">
              <a:lnSpc>
                <a:spcPct val="94000"/>
              </a:lnSpc>
              <a:spcBef>
                <a:spcPts val="500"/>
              </a:spcBef>
              <a:spcAft>
                <a:spcPts val="200"/>
              </a:spcAft>
              <a:buFont typeface="Franklin Gothic Book" panose="020B0503020102020204" pitchFamily="34" charset="0"/>
              <a:buNone/>
              <a:defRPr sz="1800" b="1" kern="1200" baseline="0">
                <a:solidFill>
                  <a:schemeClr val="tx2"/>
                </a:solidFill>
                <a:latin typeface="+mn-lt"/>
                <a:ea typeface="+mn-ea"/>
                <a:cs typeface="+mn-cs"/>
              </a:defRPr>
            </a:lvl3pPr>
            <a:lvl4pPr marL="1371566" indent="0" algn="l" defTabSz="914377" rtl="0" eaLnBrk="1" latinLnBrk="0" hangingPunct="1">
              <a:lnSpc>
                <a:spcPct val="94000"/>
              </a:lnSpc>
              <a:spcBef>
                <a:spcPts val="500"/>
              </a:spcBef>
              <a:spcAft>
                <a:spcPts val="200"/>
              </a:spcAft>
              <a:buFont typeface="Franklin Gothic Book" panose="020B0503020102020204" pitchFamily="34" charset="0"/>
              <a:buNone/>
              <a:defRPr sz="1600" b="1" i="1" kern="1200" baseline="0">
                <a:solidFill>
                  <a:schemeClr val="tx2"/>
                </a:solidFill>
                <a:latin typeface="+mn-lt"/>
                <a:ea typeface="+mn-ea"/>
                <a:cs typeface="+mn-cs"/>
              </a:defRPr>
            </a:lvl4pPr>
            <a:lvl5pPr marL="1828754" indent="0" algn="l" defTabSz="914377" rtl="0" eaLnBrk="1" latinLnBrk="0" hangingPunct="1">
              <a:lnSpc>
                <a:spcPct val="94000"/>
              </a:lnSpc>
              <a:spcBef>
                <a:spcPts val="500"/>
              </a:spcBef>
              <a:spcAft>
                <a:spcPts val="200"/>
              </a:spcAft>
              <a:buFont typeface="Franklin Gothic Book" panose="020B0503020102020204" pitchFamily="34" charset="0"/>
              <a:buNone/>
              <a:defRPr sz="1600" b="1" kern="1200" baseline="0">
                <a:solidFill>
                  <a:schemeClr val="tx2"/>
                </a:solidFill>
                <a:latin typeface="+mn-lt"/>
                <a:ea typeface="+mn-ea"/>
                <a:cs typeface="+mn-cs"/>
              </a:defRPr>
            </a:lvl5pPr>
            <a:lvl6pPr marL="2285943" indent="0" algn="l" defTabSz="914377" rtl="0" eaLnBrk="1" latinLnBrk="0" hangingPunct="1">
              <a:lnSpc>
                <a:spcPct val="94000"/>
              </a:lnSpc>
              <a:spcBef>
                <a:spcPts val="500"/>
              </a:spcBef>
              <a:spcAft>
                <a:spcPts val="200"/>
              </a:spcAft>
              <a:buFont typeface="Franklin Gothic Book" panose="020B0503020102020204" pitchFamily="34" charset="0"/>
              <a:buNone/>
              <a:defRPr sz="1600" b="1" i="1" kern="1200" baseline="0">
                <a:solidFill>
                  <a:schemeClr val="tx2"/>
                </a:solidFill>
                <a:latin typeface="+mn-lt"/>
                <a:ea typeface="+mn-ea"/>
                <a:cs typeface="+mn-cs"/>
              </a:defRPr>
            </a:lvl6pPr>
            <a:lvl7pPr marL="2743131" indent="0" algn="l" defTabSz="914377" rtl="0" eaLnBrk="1" latinLnBrk="0" hangingPunct="1">
              <a:lnSpc>
                <a:spcPct val="94000"/>
              </a:lnSpc>
              <a:spcBef>
                <a:spcPts val="500"/>
              </a:spcBef>
              <a:spcAft>
                <a:spcPts val="200"/>
              </a:spcAft>
              <a:buFont typeface="Franklin Gothic Book" panose="020B0503020102020204" pitchFamily="34" charset="0"/>
              <a:buNone/>
              <a:defRPr sz="1600" b="1" kern="1200" baseline="0">
                <a:solidFill>
                  <a:schemeClr val="tx2"/>
                </a:solidFill>
                <a:latin typeface="+mn-lt"/>
                <a:ea typeface="+mn-ea"/>
                <a:cs typeface="+mn-cs"/>
              </a:defRPr>
            </a:lvl7pPr>
            <a:lvl8pPr marL="3200320" indent="0" algn="l" defTabSz="914377" rtl="0" eaLnBrk="1" latinLnBrk="0" hangingPunct="1">
              <a:lnSpc>
                <a:spcPct val="94000"/>
              </a:lnSpc>
              <a:spcBef>
                <a:spcPts val="500"/>
              </a:spcBef>
              <a:spcAft>
                <a:spcPts val="200"/>
              </a:spcAft>
              <a:buFont typeface="Franklin Gothic Book" panose="020B0503020102020204" pitchFamily="34" charset="0"/>
              <a:buNone/>
              <a:defRPr sz="1600" b="1" i="1" kern="1200" baseline="0">
                <a:solidFill>
                  <a:schemeClr val="tx2"/>
                </a:solidFill>
                <a:latin typeface="+mn-lt"/>
                <a:ea typeface="+mn-ea"/>
                <a:cs typeface="+mn-cs"/>
              </a:defRPr>
            </a:lvl8pPr>
            <a:lvl9pPr marL="3657509" indent="0" algn="l" defTabSz="914377" rtl="0" eaLnBrk="1" latinLnBrk="0" hangingPunct="1">
              <a:lnSpc>
                <a:spcPct val="94000"/>
              </a:lnSpc>
              <a:spcBef>
                <a:spcPts val="500"/>
              </a:spcBef>
              <a:spcAft>
                <a:spcPts val="200"/>
              </a:spcAft>
              <a:buFont typeface="Franklin Gothic Book" panose="020B0503020102020204" pitchFamily="34" charset="0"/>
              <a:buNone/>
              <a:defRPr sz="1600" b="1" kern="1200" baseline="0">
                <a:solidFill>
                  <a:schemeClr val="tx2"/>
                </a:solidFill>
                <a:latin typeface="+mn-lt"/>
                <a:ea typeface="+mn-ea"/>
                <a:cs typeface="+mn-cs"/>
              </a:defRPr>
            </a:lvl9pPr>
          </a:lstStyle>
          <a:p>
            <a:pPr>
              <a:lnSpc>
                <a:spcPct val="124000"/>
              </a:lnSpc>
              <a:defRPr/>
            </a:pPr>
            <a:r>
              <a:rPr lang="en-US" sz="1600" b="1" dirty="0">
                <a:solidFill>
                  <a:schemeClr val="tx1"/>
                </a:solidFill>
                <a:latin typeface="Times New Roman" panose="02020603050405020304" pitchFamily="18" charset="0"/>
                <a:cs typeface="Times New Roman" panose="02020603050405020304" pitchFamily="18" charset="0"/>
              </a:rPr>
              <a:t>New Process </a:t>
            </a:r>
            <a:r>
              <a:rPr lang="en-US" sz="1600" dirty="0">
                <a:solidFill>
                  <a:schemeClr val="tx1"/>
                </a:solidFill>
                <a:latin typeface="Times New Roman" panose="02020603050405020304" pitchFamily="18" charset="0"/>
                <a:cs typeface="Times New Roman" panose="02020603050405020304" pitchFamily="18" charset="0"/>
              </a:rPr>
              <a:t>- IVOSB scoring is conducted based on 5 points plus a possible 1 bonus point scale</a:t>
            </a:r>
          </a:p>
          <a:p>
            <a:pPr marL="384038" lvl="1" indent="-384038">
              <a:lnSpc>
                <a:spcPct val="114000"/>
              </a:lnSpc>
              <a:spcBef>
                <a:spcPts val="1000"/>
              </a:spcBef>
              <a:buFont typeface="Franklin Gothic Book" panose="020B0503020102020204" pitchFamily="34" charset="0"/>
              <a:buChar char="■"/>
            </a:pPr>
            <a:r>
              <a:rPr lang="en-US" sz="1400" b="0" i="0" dirty="0">
                <a:solidFill>
                  <a:schemeClr val="tx1"/>
                </a:solidFill>
                <a:latin typeface="Times New Roman" panose="02020603050405020304" pitchFamily="18" charset="0"/>
                <a:cs typeface="Times New Roman" panose="02020603050405020304" pitchFamily="18" charset="0"/>
              </a:rPr>
              <a:t>IVOSB: Possible 5 points + 1 bonus point</a:t>
            </a:r>
          </a:p>
          <a:p>
            <a:pPr marL="234950" lvl="1"/>
            <a:endParaRPr lang="en-US" sz="1400" i="0" dirty="0">
              <a:solidFill>
                <a:schemeClr val="tx1"/>
              </a:solidFill>
              <a:latin typeface="Times New Roman" panose="02020603050405020304" pitchFamily="18" charset="0"/>
              <a:cs typeface="Times New Roman" panose="02020603050405020304" pitchFamily="18" charset="0"/>
            </a:endParaRPr>
          </a:p>
          <a:p>
            <a:pPr>
              <a:lnSpc>
                <a:spcPct val="124000"/>
              </a:lnSpc>
              <a:defRPr/>
            </a:pPr>
            <a:r>
              <a:rPr lang="en-US" sz="1600" b="1" dirty="0">
                <a:solidFill>
                  <a:schemeClr val="tx1"/>
                </a:solidFill>
                <a:latin typeface="Times New Roman" panose="02020603050405020304" pitchFamily="18" charset="0"/>
                <a:cs typeface="Times New Roman" panose="02020603050405020304" pitchFamily="18" charset="0"/>
              </a:rPr>
              <a:t>Professional Services Scoring Methodology:</a:t>
            </a:r>
          </a:p>
          <a:p>
            <a:pPr marL="384038" lvl="1" indent="-384038">
              <a:lnSpc>
                <a:spcPct val="114000"/>
              </a:lnSpc>
              <a:spcBef>
                <a:spcPts val="1000"/>
              </a:spcBef>
              <a:buFont typeface="Franklin Gothic Book" panose="020B0503020102020204" pitchFamily="34" charset="0"/>
              <a:buChar char="■"/>
            </a:pPr>
            <a:r>
              <a:rPr lang="en-US" sz="1600" b="0" i="0" dirty="0">
                <a:solidFill>
                  <a:schemeClr val="tx1"/>
                </a:solidFill>
                <a:highlight>
                  <a:srgbClr val="FFFFFF"/>
                </a:highlight>
                <a:latin typeface="Times New Roman" panose="02020603050405020304" pitchFamily="18" charset="0"/>
                <a:cs typeface="Times New Roman" panose="02020603050405020304" pitchFamily="18" charset="0"/>
              </a:rPr>
              <a:t>The points will be awarded on the following schedule:</a:t>
            </a:r>
          </a:p>
          <a:p>
            <a:pPr marL="0" lvl="1">
              <a:lnSpc>
                <a:spcPct val="114000"/>
              </a:lnSpc>
              <a:spcBef>
                <a:spcPts val="1000"/>
              </a:spcBef>
            </a:pPr>
            <a:endParaRPr lang="en-US" sz="1600" b="0" i="0" dirty="0">
              <a:solidFill>
                <a:schemeClr val="tx1"/>
              </a:solidFill>
              <a:latin typeface="Times New Roman" panose="02020603050405020304" pitchFamily="18" charset="0"/>
              <a:cs typeface="Times New Roman" panose="02020603050405020304" pitchFamily="18" charset="0"/>
            </a:endParaRPr>
          </a:p>
          <a:p>
            <a:pPr marL="346075" lvl="1" indent="-114300">
              <a:spcBef>
                <a:spcPct val="20000"/>
              </a:spcBef>
              <a:buFont typeface="Calibri" pitchFamily="34" charset="0"/>
              <a:buChar char="-"/>
            </a:pPr>
            <a:endParaRPr lang="en-US" sz="1400" b="0" i="0" dirty="0">
              <a:solidFill>
                <a:schemeClr val="tx1"/>
              </a:solidFill>
              <a:latin typeface="Times New Roman" panose="02020603050405020304" pitchFamily="18" charset="0"/>
              <a:cs typeface="Times New Roman" panose="02020603050405020304" pitchFamily="18" charset="0"/>
            </a:endParaRPr>
          </a:p>
          <a:p>
            <a:pPr marL="384038" lvl="1" indent="-384038">
              <a:lnSpc>
                <a:spcPct val="114000"/>
              </a:lnSpc>
              <a:spcBef>
                <a:spcPts val="1000"/>
              </a:spcBef>
              <a:buFont typeface="Franklin Gothic Book" panose="020B0503020102020204" pitchFamily="34" charset="0"/>
              <a:buChar char="■"/>
            </a:pPr>
            <a:r>
              <a:rPr lang="en-US" sz="1600" b="0" i="0" dirty="0">
                <a:solidFill>
                  <a:schemeClr val="tx1"/>
                </a:solidFill>
                <a:latin typeface="Times New Roman" panose="02020603050405020304" pitchFamily="18" charset="0"/>
                <a:cs typeface="Times New Roman" panose="02020603050405020304" pitchFamily="18" charset="0"/>
              </a:rPr>
              <a:t>Fractional points will be awarded based upon a graduated scale between whole points. (e.g. a 0.3% commitment will receive .5 points and a 1.5% commitment will receive 2.5 points)</a:t>
            </a:r>
          </a:p>
          <a:p>
            <a:pPr marL="384038" lvl="1" indent="-384038">
              <a:lnSpc>
                <a:spcPct val="114000"/>
              </a:lnSpc>
              <a:spcBef>
                <a:spcPts val="1000"/>
              </a:spcBef>
              <a:buFont typeface="Franklin Gothic Book" panose="020B0503020102020204" pitchFamily="34" charset="0"/>
              <a:buChar char="■"/>
            </a:pPr>
            <a:r>
              <a:rPr lang="en-US" sz="1600" b="0" i="0" dirty="0">
                <a:solidFill>
                  <a:schemeClr val="tx1"/>
                </a:solidFill>
                <a:latin typeface="Times New Roman" panose="02020603050405020304" pitchFamily="18" charset="0"/>
                <a:cs typeface="Times New Roman" panose="02020603050405020304" pitchFamily="18" charset="0"/>
              </a:rPr>
              <a:t>Submissions of 0% participation will result in a deduction of 1 point in each category</a:t>
            </a:r>
          </a:p>
          <a:p>
            <a:pPr marL="384038" lvl="1" indent="-384038">
              <a:lnSpc>
                <a:spcPct val="114000"/>
              </a:lnSpc>
              <a:spcBef>
                <a:spcPts val="1000"/>
              </a:spcBef>
              <a:buFont typeface="Franklin Gothic Book" panose="020B0503020102020204" pitchFamily="34" charset="0"/>
              <a:buChar char="■"/>
            </a:pPr>
            <a:r>
              <a:rPr lang="en-US" sz="1600" b="0" i="0" dirty="0">
                <a:solidFill>
                  <a:schemeClr val="tx1"/>
                </a:solidFill>
                <a:latin typeface="Times New Roman" panose="02020603050405020304" pitchFamily="18" charset="0"/>
                <a:cs typeface="Times New Roman" panose="02020603050405020304" pitchFamily="18" charset="0"/>
              </a:rPr>
              <a:t>The highest submission which exceeds the goal will receive 6 points (5 points plus 1 bonus point). In case of a tie both firms will receive 6 points. </a:t>
            </a:r>
          </a:p>
        </p:txBody>
      </p:sp>
      <p:pic>
        <p:nvPicPr>
          <p:cNvPr id="4" name="Picture 3">
            <a:extLst>
              <a:ext uri="{FF2B5EF4-FFF2-40B4-BE49-F238E27FC236}">
                <a16:creationId xmlns:a16="http://schemas.microsoft.com/office/drawing/2014/main" id="{95EF928C-2152-BF3F-F60F-6645368C8D1F}"/>
              </a:ext>
            </a:extLst>
          </p:cNvPr>
          <p:cNvPicPr>
            <a:picLocks noChangeAspect="1"/>
          </p:cNvPicPr>
          <p:nvPr/>
        </p:nvPicPr>
        <p:blipFill>
          <a:blip r:embed="rId2"/>
          <a:stretch>
            <a:fillRect/>
          </a:stretch>
        </p:blipFill>
        <p:spPr>
          <a:xfrm>
            <a:off x="5888888" y="3302048"/>
            <a:ext cx="4169512" cy="985757"/>
          </a:xfrm>
          <a:prstGeom prst="rect">
            <a:avLst/>
          </a:prstGeom>
        </p:spPr>
      </p:pic>
    </p:spTree>
    <p:extLst>
      <p:ext uri="{BB962C8B-B14F-4D97-AF65-F5344CB8AC3E}">
        <p14:creationId xmlns:p14="http://schemas.microsoft.com/office/powerpoint/2010/main" val="817706195"/>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2672460" y="810916"/>
            <a:ext cx="7001509" cy="695960"/>
          </a:xfrm>
          <a:prstGeom prst="rect">
            <a:avLst/>
          </a:prstGeom>
        </p:spPr>
        <p:txBody>
          <a:bodyPr vert="horz" wrap="square" lIns="0" tIns="12065" rIns="0" bIns="0" rtlCol="0">
            <a:spAutoFit/>
          </a:bodyPr>
          <a:lstStyle/>
          <a:p>
            <a:pPr marL="12700">
              <a:lnSpc>
                <a:spcPct val="100000"/>
              </a:lnSpc>
              <a:spcBef>
                <a:spcPts val="95"/>
              </a:spcBef>
            </a:pPr>
            <a:r>
              <a:rPr spc="-5" dirty="0">
                <a:latin typeface="Times New Roman" panose="02020603050405020304" pitchFamily="18" charset="0"/>
                <a:cs typeface="Times New Roman" panose="02020603050405020304" pitchFamily="18" charset="0"/>
              </a:rPr>
              <a:t>IDOA Subcontractor</a:t>
            </a:r>
            <a:r>
              <a:rPr spc="-370" dirty="0">
                <a:latin typeface="Times New Roman" panose="02020603050405020304" pitchFamily="18" charset="0"/>
                <a:cs typeface="Times New Roman" panose="02020603050405020304" pitchFamily="18" charset="0"/>
              </a:rPr>
              <a:t> </a:t>
            </a:r>
            <a:r>
              <a:rPr spc="-5" dirty="0">
                <a:latin typeface="Times New Roman" panose="02020603050405020304" pitchFamily="18" charset="0"/>
                <a:cs typeface="Times New Roman" panose="02020603050405020304" pitchFamily="18" charset="0"/>
              </a:rPr>
              <a:t>Scoring</a:t>
            </a:r>
          </a:p>
        </p:txBody>
      </p:sp>
      <p:sp>
        <p:nvSpPr>
          <p:cNvPr id="5" name="object 5"/>
          <p:cNvSpPr txBox="1">
            <a:spLocks noGrp="1"/>
          </p:cNvSpPr>
          <p:nvPr>
            <p:ph type="sldNum" sz="quarter" idx="7"/>
          </p:nvPr>
        </p:nvSpPr>
        <p:spPr>
          <a:xfrm>
            <a:off x="9223804" y="6498483"/>
            <a:ext cx="347979" cy="285115"/>
          </a:xfrm>
          <a:prstGeom prst="rect">
            <a:avLst/>
          </a:prstGeom>
        </p:spPr>
        <p:txBody>
          <a:bodyPr vert="horz" wrap="square" lIns="0" tIns="0" rIns="0" bIns="0" rtlCol="0">
            <a:spAutoFit/>
          </a:bodyPr>
          <a:lstStyle>
            <a:defPPr>
              <a:defRPr lang="en-US"/>
            </a:defPPr>
            <a:lvl1pPr marL="0" algn="l" defTabSz="914400" rtl="0" eaLnBrk="1" latinLnBrk="0" hangingPunct="1">
              <a:defRPr sz="1800" b="0" i="0" kern="1200">
                <a:solidFill>
                  <a:schemeClr val="bg1"/>
                </a:solidFill>
                <a:latin typeface="Franklin Gothic Book"/>
                <a:ea typeface="+mn-ea"/>
                <a:cs typeface="Franklin Gothic Book"/>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38100">
              <a:lnSpc>
                <a:spcPts val="2110"/>
              </a:lnSpc>
            </a:pPr>
            <a:fld id="{81D60167-4931-47E6-BA6A-407CBD079E47}" type="slidenum">
              <a:rPr lang="en-US" smtClean="0"/>
              <a:pPr marL="38100">
                <a:lnSpc>
                  <a:spcPts val="2110"/>
                </a:lnSpc>
              </a:pPr>
              <a:t>35</a:t>
            </a:fld>
            <a:endParaRPr dirty="0"/>
          </a:p>
        </p:txBody>
      </p:sp>
      <p:sp>
        <p:nvSpPr>
          <p:cNvPr id="3" name="object 3"/>
          <p:cNvSpPr txBox="1"/>
          <p:nvPr/>
        </p:nvSpPr>
        <p:spPr>
          <a:xfrm>
            <a:off x="3878071" y="2292355"/>
            <a:ext cx="4586605" cy="330200"/>
          </a:xfrm>
          <a:prstGeom prst="rect">
            <a:avLst/>
          </a:prstGeom>
        </p:spPr>
        <p:txBody>
          <a:bodyPr vert="horz" wrap="square" lIns="0" tIns="12065" rIns="0" bIns="0" rtlCol="0">
            <a:spAutoFit/>
          </a:bodyPr>
          <a:lstStyle/>
          <a:p>
            <a:pPr marL="12700">
              <a:lnSpc>
                <a:spcPct val="100000"/>
              </a:lnSpc>
              <a:spcBef>
                <a:spcPts val="95"/>
              </a:spcBef>
            </a:pPr>
            <a:r>
              <a:rPr sz="2000" b="1" spc="-5" dirty="0">
                <a:latin typeface="Times New Roman"/>
                <a:cs typeface="Times New Roman"/>
              </a:rPr>
              <a:t>RFP </a:t>
            </a:r>
            <a:r>
              <a:rPr sz="2000" b="1" spc="-10" dirty="0">
                <a:latin typeface="Times New Roman"/>
                <a:cs typeface="Times New Roman"/>
              </a:rPr>
              <a:t>MBE/WBE/IVOSB </a:t>
            </a:r>
            <a:r>
              <a:rPr sz="2000" b="1" spc="-5" dirty="0">
                <a:latin typeface="Times New Roman"/>
                <a:cs typeface="Times New Roman"/>
              </a:rPr>
              <a:t>Scoring</a:t>
            </a:r>
            <a:r>
              <a:rPr sz="2000" b="1" spc="-100" dirty="0">
                <a:latin typeface="Times New Roman"/>
                <a:cs typeface="Times New Roman"/>
              </a:rPr>
              <a:t> </a:t>
            </a:r>
            <a:r>
              <a:rPr sz="2000" b="1" spc="-5" dirty="0">
                <a:latin typeface="Times New Roman"/>
                <a:cs typeface="Times New Roman"/>
              </a:rPr>
              <a:t>Example</a:t>
            </a:r>
            <a:endParaRPr sz="2000">
              <a:latin typeface="Times New Roman"/>
              <a:cs typeface="Times New Roman"/>
            </a:endParaRPr>
          </a:p>
        </p:txBody>
      </p:sp>
      <p:graphicFrame>
        <p:nvGraphicFramePr>
          <p:cNvPr id="4" name="object 4"/>
          <p:cNvGraphicFramePr>
            <a:graphicFrameLocks noGrp="1"/>
          </p:cNvGraphicFramePr>
          <p:nvPr>
            <p:extLst>
              <p:ext uri="{D42A27DB-BD31-4B8C-83A1-F6EECF244321}">
                <p14:modId xmlns:p14="http://schemas.microsoft.com/office/powerpoint/2010/main" val="855945042"/>
              </p:ext>
            </p:extLst>
          </p:nvPr>
        </p:nvGraphicFramePr>
        <p:xfrm>
          <a:off x="1340517" y="2797008"/>
          <a:ext cx="9652000" cy="2633746"/>
        </p:xfrm>
        <a:graphic>
          <a:graphicData uri="http://schemas.openxmlformats.org/drawingml/2006/table">
            <a:tbl>
              <a:tblPr firstRow="1" bandRow="1">
                <a:tableStyleId>{2D5ABB26-0587-4C30-8999-92F81FD0307C}</a:tableStyleId>
              </a:tblPr>
              <a:tblGrid>
                <a:gridCol w="1206500">
                  <a:extLst>
                    <a:ext uri="{9D8B030D-6E8A-4147-A177-3AD203B41FA5}">
                      <a16:colId xmlns:a16="http://schemas.microsoft.com/office/drawing/2014/main" val="20000"/>
                    </a:ext>
                  </a:extLst>
                </a:gridCol>
                <a:gridCol w="1206500">
                  <a:extLst>
                    <a:ext uri="{9D8B030D-6E8A-4147-A177-3AD203B41FA5}">
                      <a16:colId xmlns:a16="http://schemas.microsoft.com/office/drawing/2014/main" val="20001"/>
                    </a:ext>
                  </a:extLst>
                </a:gridCol>
                <a:gridCol w="1206500">
                  <a:extLst>
                    <a:ext uri="{9D8B030D-6E8A-4147-A177-3AD203B41FA5}">
                      <a16:colId xmlns:a16="http://schemas.microsoft.com/office/drawing/2014/main" val="20002"/>
                    </a:ext>
                  </a:extLst>
                </a:gridCol>
                <a:gridCol w="1206500">
                  <a:extLst>
                    <a:ext uri="{9D8B030D-6E8A-4147-A177-3AD203B41FA5}">
                      <a16:colId xmlns:a16="http://schemas.microsoft.com/office/drawing/2014/main" val="20003"/>
                    </a:ext>
                  </a:extLst>
                </a:gridCol>
                <a:gridCol w="1206500">
                  <a:extLst>
                    <a:ext uri="{9D8B030D-6E8A-4147-A177-3AD203B41FA5}">
                      <a16:colId xmlns:a16="http://schemas.microsoft.com/office/drawing/2014/main" val="20004"/>
                    </a:ext>
                  </a:extLst>
                </a:gridCol>
                <a:gridCol w="1206500">
                  <a:extLst>
                    <a:ext uri="{9D8B030D-6E8A-4147-A177-3AD203B41FA5}">
                      <a16:colId xmlns:a16="http://schemas.microsoft.com/office/drawing/2014/main" val="20005"/>
                    </a:ext>
                  </a:extLst>
                </a:gridCol>
                <a:gridCol w="1206500">
                  <a:extLst>
                    <a:ext uri="{9D8B030D-6E8A-4147-A177-3AD203B41FA5}">
                      <a16:colId xmlns:a16="http://schemas.microsoft.com/office/drawing/2014/main" val="20006"/>
                    </a:ext>
                  </a:extLst>
                </a:gridCol>
                <a:gridCol w="1206500">
                  <a:extLst>
                    <a:ext uri="{9D8B030D-6E8A-4147-A177-3AD203B41FA5}">
                      <a16:colId xmlns:a16="http://schemas.microsoft.com/office/drawing/2014/main" val="20007"/>
                    </a:ext>
                  </a:extLst>
                </a:gridCol>
              </a:tblGrid>
              <a:tr h="426615">
                <a:tc>
                  <a:txBody>
                    <a:bodyPr/>
                    <a:lstStyle/>
                    <a:p>
                      <a:pPr algn="ctr">
                        <a:lnSpc>
                          <a:spcPct val="100000"/>
                        </a:lnSpc>
                        <a:spcBef>
                          <a:spcPts val="229"/>
                        </a:spcBef>
                      </a:pPr>
                      <a:r>
                        <a:rPr sz="1600" b="1" spc="-5" dirty="0">
                          <a:solidFill>
                            <a:schemeClr val="tx1"/>
                          </a:solidFill>
                          <a:latin typeface="Times New Roman" panose="02020603050405020304" pitchFamily="18" charset="0"/>
                          <a:cs typeface="Times New Roman" panose="02020603050405020304" pitchFamily="18" charset="0"/>
                        </a:rPr>
                        <a:t>Bidder</a:t>
                      </a:r>
                      <a:endParaRPr sz="1600" dirty="0">
                        <a:solidFill>
                          <a:schemeClr val="tx1"/>
                        </a:solidFill>
                        <a:latin typeface="Times New Roman" panose="02020603050405020304" pitchFamily="18" charset="0"/>
                        <a:cs typeface="Times New Roman" panose="02020603050405020304" pitchFamily="18" charset="0"/>
                      </a:endParaRPr>
                    </a:p>
                  </a:txBody>
                  <a:tcPr marL="0" marR="0" marT="29209" marB="0">
                    <a:lnL w="12700">
                      <a:solidFill>
                        <a:srgbClr val="FFFFFF"/>
                      </a:solidFill>
                      <a:prstDash val="solid"/>
                    </a:lnL>
                    <a:lnR w="12700">
                      <a:solidFill>
                        <a:srgbClr val="FFFFFF"/>
                      </a:solidFill>
                      <a:prstDash val="solid"/>
                    </a:lnR>
                    <a:lnT w="12700">
                      <a:solidFill>
                        <a:srgbClr val="FFFFFF"/>
                      </a:solidFill>
                      <a:prstDash val="solid"/>
                    </a:lnT>
                    <a:lnB w="38100">
                      <a:solidFill>
                        <a:srgbClr val="FFFFFF"/>
                      </a:solidFill>
                      <a:prstDash val="solid"/>
                    </a:lnB>
                    <a:solidFill>
                      <a:srgbClr val="8B8D85"/>
                    </a:solidFill>
                  </a:tcPr>
                </a:tc>
                <a:tc>
                  <a:txBody>
                    <a:bodyPr/>
                    <a:lstStyle/>
                    <a:p>
                      <a:pPr algn="ctr">
                        <a:lnSpc>
                          <a:spcPct val="100000"/>
                        </a:lnSpc>
                        <a:spcBef>
                          <a:spcPts val="229"/>
                        </a:spcBef>
                      </a:pPr>
                      <a:r>
                        <a:rPr sz="1600" b="1" dirty="0">
                          <a:solidFill>
                            <a:schemeClr val="tx1"/>
                          </a:solidFill>
                          <a:latin typeface="Times New Roman" panose="02020603050405020304" pitchFamily="18" charset="0"/>
                          <a:cs typeface="Times New Roman" panose="02020603050405020304" pitchFamily="18" charset="0"/>
                        </a:rPr>
                        <a:t>MBE</a:t>
                      </a:r>
                      <a:r>
                        <a:rPr sz="1600" b="1" spc="-25" dirty="0">
                          <a:solidFill>
                            <a:schemeClr val="tx1"/>
                          </a:solidFill>
                          <a:latin typeface="Times New Roman" panose="02020603050405020304" pitchFamily="18" charset="0"/>
                          <a:cs typeface="Times New Roman" panose="02020603050405020304" pitchFamily="18" charset="0"/>
                        </a:rPr>
                        <a:t> </a:t>
                      </a:r>
                      <a:r>
                        <a:rPr sz="1600" b="1" dirty="0">
                          <a:solidFill>
                            <a:schemeClr val="tx1"/>
                          </a:solidFill>
                          <a:latin typeface="Times New Roman" panose="02020603050405020304" pitchFamily="18" charset="0"/>
                          <a:cs typeface="Times New Roman" panose="02020603050405020304" pitchFamily="18" charset="0"/>
                        </a:rPr>
                        <a:t>%</a:t>
                      </a:r>
                      <a:endParaRPr sz="1600">
                        <a:solidFill>
                          <a:schemeClr val="tx1"/>
                        </a:solidFill>
                        <a:latin typeface="Times New Roman" panose="02020603050405020304" pitchFamily="18" charset="0"/>
                        <a:cs typeface="Times New Roman" panose="02020603050405020304" pitchFamily="18" charset="0"/>
                      </a:endParaRPr>
                    </a:p>
                  </a:txBody>
                  <a:tcPr marL="0" marR="0" marT="29209" marB="0">
                    <a:lnL w="12700">
                      <a:solidFill>
                        <a:srgbClr val="FFFFFF"/>
                      </a:solidFill>
                      <a:prstDash val="solid"/>
                    </a:lnL>
                    <a:lnR w="12700">
                      <a:solidFill>
                        <a:srgbClr val="FFFFFF"/>
                      </a:solidFill>
                      <a:prstDash val="solid"/>
                    </a:lnR>
                    <a:lnT w="12700">
                      <a:solidFill>
                        <a:srgbClr val="FFFFFF"/>
                      </a:solidFill>
                      <a:prstDash val="solid"/>
                    </a:lnT>
                    <a:lnB w="38100">
                      <a:solidFill>
                        <a:srgbClr val="FFFFFF"/>
                      </a:solidFill>
                      <a:prstDash val="solid"/>
                    </a:lnB>
                    <a:solidFill>
                      <a:srgbClr val="8B8D85"/>
                    </a:solidFill>
                  </a:tcPr>
                </a:tc>
                <a:tc>
                  <a:txBody>
                    <a:bodyPr/>
                    <a:lstStyle/>
                    <a:p>
                      <a:pPr marR="432434" algn="r">
                        <a:lnSpc>
                          <a:spcPct val="100000"/>
                        </a:lnSpc>
                        <a:spcBef>
                          <a:spcPts val="229"/>
                        </a:spcBef>
                      </a:pPr>
                      <a:r>
                        <a:rPr sz="1600" b="1" spc="-5" dirty="0">
                          <a:solidFill>
                            <a:schemeClr val="tx1"/>
                          </a:solidFill>
                          <a:latin typeface="Times New Roman" panose="02020603050405020304" pitchFamily="18" charset="0"/>
                          <a:cs typeface="Times New Roman" panose="02020603050405020304" pitchFamily="18" charset="0"/>
                        </a:rPr>
                        <a:t>Pts</a:t>
                      </a:r>
                      <a:r>
                        <a:rPr sz="1600" b="1" dirty="0">
                          <a:solidFill>
                            <a:schemeClr val="tx1"/>
                          </a:solidFill>
                          <a:latin typeface="Times New Roman" panose="02020603050405020304" pitchFamily="18" charset="0"/>
                          <a:cs typeface="Times New Roman" panose="02020603050405020304" pitchFamily="18" charset="0"/>
                        </a:rPr>
                        <a:t>.</a:t>
                      </a:r>
                      <a:endParaRPr sz="1600">
                        <a:solidFill>
                          <a:schemeClr val="tx1"/>
                        </a:solidFill>
                        <a:latin typeface="Times New Roman" panose="02020603050405020304" pitchFamily="18" charset="0"/>
                        <a:cs typeface="Times New Roman" panose="02020603050405020304" pitchFamily="18" charset="0"/>
                      </a:endParaRPr>
                    </a:p>
                  </a:txBody>
                  <a:tcPr marL="0" marR="0" marT="29209" marB="0">
                    <a:lnL w="12700">
                      <a:solidFill>
                        <a:srgbClr val="FFFFFF"/>
                      </a:solidFill>
                      <a:prstDash val="solid"/>
                    </a:lnL>
                    <a:lnR w="12700">
                      <a:solidFill>
                        <a:srgbClr val="FFFFFF"/>
                      </a:solidFill>
                      <a:prstDash val="solid"/>
                    </a:lnR>
                    <a:lnT w="12700">
                      <a:solidFill>
                        <a:srgbClr val="FFFFFF"/>
                      </a:solidFill>
                      <a:prstDash val="solid"/>
                    </a:lnT>
                    <a:lnB w="38100">
                      <a:solidFill>
                        <a:srgbClr val="FFFFFF"/>
                      </a:solidFill>
                      <a:prstDash val="solid"/>
                    </a:lnB>
                    <a:solidFill>
                      <a:srgbClr val="8B8D85"/>
                    </a:solidFill>
                  </a:tcPr>
                </a:tc>
                <a:tc>
                  <a:txBody>
                    <a:bodyPr/>
                    <a:lstStyle/>
                    <a:p>
                      <a:pPr algn="ctr">
                        <a:lnSpc>
                          <a:spcPct val="100000"/>
                        </a:lnSpc>
                        <a:spcBef>
                          <a:spcPts val="229"/>
                        </a:spcBef>
                      </a:pPr>
                      <a:r>
                        <a:rPr sz="1600" b="1" spc="-5" dirty="0">
                          <a:solidFill>
                            <a:schemeClr val="tx1"/>
                          </a:solidFill>
                          <a:latin typeface="Times New Roman" panose="02020603050405020304" pitchFamily="18" charset="0"/>
                          <a:cs typeface="Times New Roman" panose="02020603050405020304" pitchFamily="18" charset="0"/>
                        </a:rPr>
                        <a:t>WBE</a:t>
                      </a:r>
                      <a:r>
                        <a:rPr sz="1600" b="1" spc="-10" dirty="0">
                          <a:solidFill>
                            <a:schemeClr val="tx1"/>
                          </a:solidFill>
                          <a:latin typeface="Times New Roman" panose="02020603050405020304" pitchFamily="18" charset="0"/>
                          <a:cs typeface="Times New Roman" panose="02020603050405020304" pitchFamily="18" charset="0"/>
                        </a:rPr>
                        <a:t> </a:t>
                      </a:r>
                      <a:r>
                        <a:rPr sz="1600" b="1" dirty="0">
                          <a:solidFill>
                            <a:schemeClr val="tx1"/>
                          </a:solidFill>
                          <a:latin typeface="Times New Roman" panose="02020603050405020304" pitchFamily="18" charset="0"/>
                          <a:cs typeface="Times New Roman" panose="02020603050405020304" pitchFamily="18" charset="0"/>
                        </a:rPr>
                        <a:t>%</a:t>
                      </a:r>
                      <a:endParaRPr sz="1600">
                        <a:solidFill>
                          <a:schemeClr val="tx1"/>
                        </a:solidFill>
                        <a:latin typeface="Times New Roman" panose="02020603050405020304" pitchFamily="18" charset="0"/>
                        <a:cs typeface="Times New Roman" panose="02020603050405020304" pitchFamily="18" charset="0"/>
                      </a:endParaRPr>
                    </a:p>
                  </a:txBody>
                  <a:tcPr marL="0" marR="0" marT="29209" marB="0">
                    <a:lnL w="12700">
                      <a:solidFill>
                        <a:srgbClr val="FFFFFF"/>
                      </a:solidFill>
                      <a:prstDash val="solid"/>
                    </a:lnL>
                    <a:lnR w="12700">
                      <a:solidFill>
                        <a:srgbClr val="FFFFFF"/>
                      </a:solidFill>
                      <a:prstDash val="solid"/>
                    </a:lnR>
                    <a:lnT w="12700">
                      <a:solidFill>
                        <a:srgbClr val="FFFFFF"/>
                      </a:solidFill>
                      <a:prstDash val="solid"/>
                    </a:lnT>
                    <a:lnB w="38100">
                      <a:solidFill>
                        <a:srgbClr val="FFFFFF"/>
                      </a:solidFill>
                      <a:prstDash val="solid"/>
                    </a:lnB>
                    <a:solidFill>
                      <a:srgbClr val="8B8D85"/>
                    </a:solidFill>
                  </a:tcPr>
                </a:tc>
                <a:tc>
                  <a:txBody>
                    <a:bodyPr/>
                    <a:lstStyle/>
                    <a:p>
                      <a:pPr algn="ctr">
                        <a:lnSpc>
                          <a:spcPct val="100000"/>
                        </a:lnSpc>
                        <a:spcBef>
                          <a:spcPts val="229"/>
                        </a:spcBef>
                      </a:pPr>
                      <a:r>
                        <a:rPr sz="1600" b="1" spc="-5" dirty="0">
                          <a:solidFill>
                            <a:schemeClr val="tx1"/>
                          </a:solidFill>
                          <a:latin typeface="Times New Roman" panose="02020603050405020304" pitchFamily="18" charset="0"/>
                          <a:cs typeface="Times New Roman" panose="02020603050405020304" pitchFamily="18" charset="0"/>
                        </a:rPr>
                        <a:t>Pts.</a:t>
                      </a:r>
                      <a:endParaRPr sz="1600">
                        <a:solidFill>
                          <a:schemeClr val="tx1"/>
                        </a:solidFill>
                        <a:latin typeface="Times New Roman" panose="02020603050405020304" pitchFamily="18" charset="0"/>
                        <a:cs typeface="Times New Roman" panose="02020603050405020304" pitchFamily="18" charset="0"/>
                      </a:endParaRPr>
                    </a:p>
                  </a:txBody>
                  <a:tcPr marL="0" marR="0" marT="29209" marB="0">
                    <a:lnL w="12700">
                      <a:solidFill>
                        <a:srgbClr val="FFFFFF"/>
                      </a:solidFill>
                      <a:prstDash val="solid"/>
                    </a:lnL>
                    <a:lnR w="12700">
                      <a:solidFill>
                        <a:srgbClr val="FFFFFF"/>
                      </a:solidFill>
                      <a:prstDash val="solid"/>
                    </a:lnR>
                    <a:lnT w="12700">
                      <a:solidFill>
                        <a:srgbClr val="FFFFFF"/>
                      </a:solidFill>
                      <a:prstDash val="solid"/>
                    </a:lnT>
                    <a:lnB w="38100">
                      <a:solidFill>
                        <a:srgbClr val="FFFFFF"/>
                      </a:solidFill>
                      <a:prstDash val="solid"/>
                    </a:lnB>
                    <a:solidFill>
                      <a:srgbClr val="8B8D85"/>
                    </a:solidFill>
                  </a:tcPr>
                </a:tc>
                <a:tc>
                  <a:txBody>
                    <a:bodyPr/>
                    <a:lstStyle/>
                    <a:p>
                      <a:pPr algn="ctr">
                        <a:lnSpc>
                          <a:spcPct val="100000"/>
                        </a:lnSpc>
                        <a:spcBef>
                          <a:spcPts val="229"/>
                        </a:spcBef>
                      </a:pPr>
                      <a:r>
                        <a:rPr sz="1600" b="1" spc="-10" dirty="0">
                          <a:solidFill>
                            <a:schemeClr val="tx1"/>
                          </a:solidFill>
                          <a:latin typeface="Times New Roman" panose="02020603050405020304" pitchFamily="18" charset="0"/>
                          <a:cs typeface="Times New Roman" panose="02020603050405020304" pitchFamily="18" charset="0"/>
                        </a:rPr>
                        <a:t>IVOSB</a:t>
                      </a:r>
                      <a:r>
                        <a:rPr sz="1600" b="1" spc="-35" dirty="0">
                          <a:solidFill>
                            <a:schemeClr val="tx1"/>
                          </a:solidFill>
                          <a:latin typeface="Times New Roman" panose="02020603050405020304" pitchFamily="18" charset="0"/>
                          <a:cs typeface="Times New Roman" panose="02020603050405020304" pitchFamily="18" charset="0"/>
                        </a:rPr>
                        <a:t> </a:t>
                      </a:r>
                      <a:r>
                        <a:rPr sz="1600" b="1" dirty="0">
                          <a:solidFill>
                            <a:schemeClr val="tx1"/>
                          </a:solidFill>
                          <a:latin typeface="Times New Roman" panose="02020603050405020304" pitchFamily="18" charset="0"/>
                          <a:cs typeface="Times New Roman" panose="02020603050405020304" pitchFamily="18" charset="0"/>
                        </a:rPr>
                        <a:t>%</a:t>
                      </a:r>
                      <a:endParaRPr sz="1600">
                        <a:solidFill>
                          <a:schemeClr val="tx1"/>
                        </a:solidFill>
                        <a:latin typeface="Times New Roman" panose="02020603050405020304" pitchFamily="18" charset="0"/>
                        <a:cs typeface="Times New Roman" panose="02020603050405020304" pitchFamily="18" charset="0"/>
                      </a:endParaRPr>
                    </a:p>
                  </a:txBody>
                  <a:tcPr marL="0" marR="0" marT="29209" marB="0">
                    <a:lnL w="12700">
                      <a:solidFill>
                        <a:srgbClr val="FFFFFF"/>
                      </a:solidFill>
                      <a:prstDash val="solid"/>
                    </a:lnL>
                    <a:lnR w="12700">
                      <a:solidFill>
                        <a:srgbClr val="FFFFFF"/>
                      </a:solidFill>
                      <a:prstDash val="solid"/>
                    </a:lnR>
                    <a:lnT w="12700">
                      <a:solidFill>
                        <a:srgbClr val="FFFFFF"/>
                      </a:solidFill>
                      <a:prstDash val="solid"/>
                    </a:lnT>
                    <a:lnB w="38100">
                      <a:solidFill>
                        <a:srgbClr val="FFFFFF"/>
                      </a:solidFill>
                      <a:prstDash val="solid"/>
                    </a:lnB>
                    <a:solidFill>
                      <a:srgbClr val="8B8D85"/>
                    </a:solidFill>
                  </a:tcPr>
                </a:tc>
                <a:tc>
                  <a:txBody>
                    <a:bodyPr/>
                    <a:lstStyle/>
                    <a:p>
                      <a:pPr algn="ctr">
                        <a:lnSpc>
                          <a:spcPct val="100000"/>
                        </a:lnSpc>
                        <a:spcBef>
                          <a:spcPts val="229"/>
                        </a:spcBef>
                      </a:pPr>
                      <a:r>
                        <a:rPr sz="1600" b="1" spc="-5" dirty="0">
                          <a:solidFill>
                            <a:schemeClr val="tx1"/>
                          </a:solidFill>
                          <a:latin typeface="Times New Roman" panose="02020603050405020304" pitchFamily="18" charset="0"/>
                          <a:cs typeface="Times New Roman" panose="02020603050405020304" pitchFamily="18" charset="0"/>
                        </a:rPr>
                        <a:t>Pts.</a:t>
                      </a:r>
                      <a:endParaRPr sz="1600">
                        <a:solidFill>
                          <a:schemeClr val="tx1"/>
                        </a:solidFill>
                        <a:latin typeface="Times New Roman" panose="02020603050405020304" pitchFamily="18" charset="0"/>
                        <a:cs typeface="Times New Roman" panose="02020603050405020304" pitchFamily="18" charset="0"/>
                      </a:endParaRPr>
                    </a:p>
                  </a:txBody>
                  <a:tcPr marL="0" marR="0" marT="29209" marB="0">
                    <a:lnL w="12700">
                      <a:solidFill>
                        <a:srgbClr val="FFFFFF"/>
                      </a:solidFill>
                      <a:prstDash val="solid"/>
                    </a:lnL>
                    <a:lnR w="12700">
                      <a:solidFill>
                        <a:srgbClr val="FFFFFF"/>
                      </a:solidFill>
                      <a:prstDash val="solid"/>
                    </a:lnR>
                    <a:lnT w="12700">
                      <a:solidFill>
                        <a:srgbClr val="FFFFFF"/>
                      </a:solidFill>
                      <a:prstDash val="solid"/>
                    </a:lnT>
                    <a:lnB w="38100">
                      <a:solidFill>
                        <a:srgbClr val="FFFFFF"/>
                      </a:solidFill>
                      <a:prstDash val="solid"/>
                    </a:lnB>
                    <a:solidFill>
                      <a:srgbClr val="8B8D85"/>
                    </a:solidFill>
                  </a:tcPr>
                </a:tc>
                <a:tc>
                  <a:txBody>
                    <a:bodyPr/>
                    <a:lstStyle/>
                    <a:p>
                      <a:pPr algn="ctr">
                        <a:lnSpc>
                          <a:spcPct val="100000"/>
                        </a:lnSpc>
                        <a:spcBef>
                          <a:spcPts val="229"/>
                        </a:spcBef>
                      </a:pPr>
                      <a:r>
                        <a:rPr sz="1600" b="1" spc="-35" dirty="0">
                          <a:solidFill>
                            <a:schemeClr val="tx1"/>
                          </a:solidFill>
                          <a:latin typeface="Times New Roman" panose="02020603050405020304" pitchFamily="18" charset="0"/>
                          <a:cs typeface="Times New Roman" panose="02020603050405020304" pitchFamily="18" charset="0"/>
                        </a:rPr>
                        <a:t>Total</a:t>
                      </a:r>
                      <a:r>
                        <a:rPr sz="1600" b="1" spc="-25" dirty="0">
                          <a:solidFill>
                            <a:schemeClr val="tx1"/>
                          </a:solidFill>
                          <a:latin typeface="Times New Roman" panose="02020603050405020304" pitchFamily="18" charset="0"/>
                          <a:cs typeface="Times New Roman" panose="02020603050405020304" pitchFamily="18" charset="0"/>
                        </a:rPr>
                        <a:t> </a:t>
                      </a:r>
                      <a:r>
                        <a:rPr sz="1600" b="1" spc="-5" dirty="0">
                          <a:solidFill>
                            <a:schemeClr val="tx1"/>
                          </a:solidFill>
                          <a:latin typeface="Times New Roman" panose="02020603050405020304" pitchFamily="18" charset="0"/>
                          <a:cs typeface="Times New Roman" panose="02020603050405020304" pitchFamily="18" charset="0"/>
                        </a:rPr>
                        <a:t>Pts.</a:t>
                      </a:r>
                      <a:endParaRPr sz="1600">
                        <a:solidFill>
                          <a:schemeClr val="tx1"/>
                        </a:solidFill>
                        <a:latin typeface="Times New Roman" panose="02020603050405020304" pitchFamily="18" charset="0"/>
                        <a:cs typeface="Times New Roman" panose="02020603050405020304" pitchFamily="18" charset="0"/>
                      </a:endParaRPr>
                    </a:p>
                  </a:txBody>
                  <a:tcPr marL="0" marR="0" marT="29209" marB="0">
                    <a:lnL w="12700">
                      <a:solidFill>
                        <a:srgbClr val="FFFFFF"/>
                      </a:solidFill>
                      <a:prstDash val="solid"/>
                    </a:lnL>
                    <a:lnR w="12700">
                      <a:solidFill>
                        <a:srgbClr val="FFFFFF"/>
                      </a:solidFill>
                      <a:prstDash val="solid"/>
                    </a:lnR>
                    <a:lnT w="12700">
                      <a:solidFill>
                        <a:srgbClr val="FFFFFF"/>
                      </a:solidFill>
                      <a:prstDash val="solid"/>
                    </a:lnT>
                    <a:lnB w="38100">
                      <a:solidFill>
                        <a:srgbClr val="FFFFFF"/>
                      </a:solidFill>
                      <a:prstDash val="solid"/>
                    </a:lnB>
                    <a:solidFill>
                      <a:srgbClr val="8B8D85"/>
                    </a:solidFill>
                  </a:tcPr>
                </a:tc>
                <a:extLst>
                  <a:ext uri="{0D108BD9-81ED-4DB2-BD59-A6C34878D82A}">
                    <a16:rowId xmlns:a16="http://schemas.microsoft.com/office/drawing/2014/main" val="10000"/>
                  </a:ext>
                </a:extLst>
              </a:tr>
              <a:tr h="426617">
                <a:tc>
                  <a:txBody>
                    <a:bodyPr/>
                    <a:lstStyle/>
                    <a:p>
                      <a:pPr algn="ctr">
                        <a:lnSpc>
                          <a:spcPct val="100000"/>
                        </a:lnSpc>
                        <a:spcBef>
                          <a:spcPts val="215"/>
                        </a:spcBef>
                      </a:pPr>
                      <a:r>
                        <a:rPr sz="1800" spc="-5" dirty="0">
                          <a:solidFill>
                            <a:schemeClr val="tx1"/>
                          </a:solidFill>
                          <a:latin typeface="Times New Roman" panose="02020603050405020304" pitchFamily="18" charset="0"/>
                          <a:cs typeface="Times New Roman" panose="02020603050405020304" pitchFamily="18" charset="0"/>
                        </a:rPr>
                        <a:t>Bidder</a:t>
                      </a:r>
                      <a:r>
                        <a:rPr sz="1800" spc="-15" dirty="0">
                          <a:solidFill>
                            <a:schemeClr val="tx1"/>
                          </a:solidFill>
                          <a:latin typeface="Times New Roman" panose="02020603050405020304" pitchFamily="18" charset="0"/>
                          <a:cs typeface="Times New Roman" panose="02020603050405020304" pitchFamily="18" charset="0"/>
                        </a:rPr>
                        <a:t> </a:t>
                      </a:r>
                      <a:r>
                        <a:rPr sz="1800" dirty="0">
                          <a:solidFill>
                            <a:schemeClr val="tx1"/>
                          </a:solidFill>
                          <a:latin typeface="Times New Roman" panose="02020603050405020304" pitchFamily="18" charset="0"/>
                          <a:cs typeface="Times New Roman" panose="02020603050405020304" pitchFamily="18" charset="0"/>
                        </a:rPr>
                        <a:t>1</a:t>
                      </a:r>
                      <a:endParaRPr sz="1800">
                        <a:solidFill>
                          <a:schemeClr val="tx1"/>
                        </a:solidFill>
                        <a:latin typeface="Times New Roman" panose="02020603050405020304" pitchFamily="18" charset="0"/>
                        <a:cs typeface="Times New Roman" panose="02020603050405020304" pitchFamily="18" charset="0"/>
                      </a:endParaRPr>
                    </a:p>
                  </a:txBody>
                  <a:tcPr marL="0" marR="0" marT="27305" marB="0">
                    <a:lnL w="12700">
                      <a:solidFill>
                        <a:srgbClr val="FFFFFF"/>
                      </a:solidFill>
                      <a:prstDash val="solid"/>
                    </a:lnL>
                    <a:lnR w="12700">
                      <a:solidFill>
                        <a:srgbClr val="FFFFFF"/>
                      </a:solidFill>
                      <a:prstDash val="solid"/>
                    </a:lnR>
                    <a:lnT w="38100">
                      <a:solidFill>
                        <a:srgbClr val="FFFFFF"/>
                      </a:solidFill>
                      <a:prstDash val="solid"/>
                    </a:lnT>
                    <a:lnB w="12700">
                      <a:solidFill>
                        <a:srgbClr val="FFFFFF"/>
                      </a:solidFill>
                      <a:prstDash val="solid"/>
                    </a:lnB>
                    <a:solidFill>
                      <a:srgbClr val="DBDBD9"/>
                    </a:solidFill>
                  </a:tcPr>
                </a:tc>
                <a:tc>
                  <a:txBody>
                    <a:bodyPr/>
                    <a:lstStyle/>
                    <a:p>
                      <a:pPr marL="635" algn="ctr">
                        <a:lnSpc>
                          <a:spcPct val="100000"/>
                        </a:lnSpc>
                        <a:spcBef>
                          <a:spcPts val="215"/>
                        </a:spcBef>
                      </a:pPr>
                      <a:r>
                        <a:rPr sz="1800" dirty="0">
                          <a:solidFill>
                            <a:schemeClr val="tx1"/>
                          </a:solidFill>
                          <a:latin typeface="Times New Roman" panose="02020603050405020304" pitchFamily="18" charset="0"/>
                          <a:cs typeface="Times New Roman" panose="02020603050405020304" pitchFamily="18" charset="0"/>
                        </a:rPr>
                        <a:t>12.0%</a:t>
                      </a:r>
                      <a:endParaRPr sz="1800">
                        <a:solidFill>
                          <a:schemeClr val="tx1"/>
                        </a:solidFill>
                        <a:latin typeface="Times New Roman" panose="02020603050405020304" pitchFamily="18" charset="0"/>
                        <a:cs typeface="Times New Roman" panose="02020603050405020304" pitchFamily="18" charset="0"/>
                      </a:endParaRPr>
                    </a:p>
                  </a:txBody>
                  <a:tcPr marL="0" marR="0" marT="27305" marB="0">
                    <a:lnL w="12700">
                      <a:solidFill>
                        <a:srgbClr val="FFFFFF"/>
                      </a:solidFill>
                      <a:prstDash val="solid"/>
                    </a:lnL>
                    <a:lnR w="12700">
                      <a:solidFill>
                        <a:srgbClr val="FFFFFF"/>
                      </a:solidFill>
                      <a:prstDash val="solid"/>
                    </a:lnR>
                    <a:lnT w="38100">
                      <a:solidFill>
                        <a:srgbClr val="FFFFFF"/>
                      </a:solidFill>
                      <a:prstDash val="solid"/>
                    </a:lnT>
                    <a:lnB w="12700">
                      <a:solidFill>
                        <a:srgbClr val="FFFFFF"/>
                      </a:solidFill>
                      <a:prstDash val="solid"/>
                    </a:lnB>
                    <a:solidFill>
                      <a:srgbClr val="DBDBD9"/>
                    </a:solidFill>
                  </a:tcPr>
                </a:tc>
                <a:tc>
                  <a:txBody>
                    <a:bodyPr/>
                    <a:lstStyle/>
                    <a:p>
                      <a:pPr marL="635" algn="ctr">
                        <a:lnSpc>
                          <a:spcPct val="100000"/>
                        </a:lnSpc>
                        <a:spcBef>
                          <a:spcPts val="215"/>
                        </a:spcBef>
                      </a:pPr>
                      <a:r>
                        <a:rPr sz="1800" dirty="0">
                          <a:solidFill>
                            <a:schemeClr val="tx1"/>
                          </a:solidFill>
                          <a:latin typeface="Times New Roman" panose="02020603050405020304" pitchFamily="18" charset="0"/>
                          <a:cs typeface="Times New Roman" panose="02020603050405020304" pitchFamily="18" charset="0"/>
                        </a:rPr>
                        <a:t>5.0</a:t>
                      </a:r>
                      <a:endParaRPr sz="1800">
                        <a:solidFill>
                          <a:schemeClr val="tx1"/>
                        </a:solidFill>
                        <a:latin typeface="Times New Roman" panose="02020603050405020304" pitchFamily="18" charset="0"/>
                        <a:cs typeface="Times New Roman" panose="02020603050405020304" pitchFamily="18" charset="0"/>
                      </a:endParaRPr>
                    </a:p>
                  </a:txBody>
                  <a:tcPr marL="0" marR="0" marT="27305" marB="0">
                    <a:lnL w="12700">
                      <a:solidFill>
                        <a:srgbClr val="FFFFFF"/>
                      </a:solidFill>
                      <a:prstDash val="solid"/>
                    </a:lnL>
                    <a:lnR w="12700">
                      <a:solidFill>
                        <a:srgbClr val="FFFFFF"/>
                      </a:solidFill>
                      <a:prstDash val="solid"/>
                    </a:lnR>
                    <a:lnT w="38100">
                      <a:solidFill>
                        <a:srgbClr val="FFFFFF"/>
                      </a:solidFill>
                      <a:prstDash val="solid"/>
                    </a:lnT>
                    <a:lnB w="12700">
                      <a:solidFill>
                        <a:srgbClr val="FFFFFF"/>
                      </a:solidFill>
                      <a:prstDash val="solid"/>
                    </a:lnB>
                    <a:solidFill>
                      <a:srgbClr val="DBDBD9"/>
                    </a:solidFill>
                  </a:tcPr>
                </a:tc>
                <a:tc>
                  <a:txBody>
                    <a:bodyPr/>
                    <a:lstStyle/>
                    <a:p>
                      <a:pPr marL="635" algn="ctr">
                        <a:lnSpc>
                          <a:spcPct val="100000"/>
                        </a:lnSpc>
                        <a:spcBef>
                          <a:spcPts val="215"/>
                        </a:spcBef>
                      </a:pPr>
                      <a:r>
                        <a:rPr sz="1800" dirty="0">
                          <a:solidFill>
                            <a:schemeClr val="tx1"/>
                          </a:solidFill>
                          <a:latin typeface="Times New Roman" panose="02020603050405020304" pitchFamily="18" charset="0"/>
                          <a:cs typeface="Times New Roman" panose="02020603050405020304" pitchFamily="18" charset="0"/>
                        </a:rPr>
                        <a:t>12.0%</a:t>
                      </a:r>
                      <a:endParaRPr sz="1800">
                        <a:solidFill>
                          <a:schemeClr val="tx1"/>
                        </a:solidFill>
                        <a:latin typeface="Times New Roman" panose="02020603050405020304" pitchFamily="18" charset="0"/>
                        <a:cs typeface="Times New Roman" panose="02020603050405020304" pitchFamily="18" charset="0"/>
                      </a:endParaRPr>
                    </a:p>
                  </a:txBody>
                  <a:tcPr marL="0" marR="0" marT="27305" marB="0">
                    <a:lnL w="12700">
                      <a:solidFill>
                        <a:srgbClr val="FFFFFF"/>
                      </a:solidFill>
                      <a:prstDash val="solid"/>
                    </a:lnL>
                    <a:lnR w="12700">
                      <a:solidFill>
                        <a:srgbClr val="FFFFFF"/>
                      </a:solidFill>
                      <a:prstDash val="solid"/>
                    </a:lnR>
                    <a:lnT w="38100">
                      <a:solidFill>
                        <a:srgbClr val="FFFFFF"/>
                      </a:solidFill>
                      <a:prstDash val="solid"/>
                    </a:lnT>
                    <a:lnB w="12700">
                      <a:solidFill>
                        <a:srgbClr val="FFFFFF"/>
                      </a:solidFill>
                      <a:prstDash val="solid"/>
                    </a:lnB>
                    <a:solidFill>
                      <a:srgbClr val="DBDBD9"/>
                    </a:solidFill>
                  </a:tcPr>
                </a:tc>
                <a:tc>
                  <a:txBody>
                    <a:bodyPr/>
                    <a:lstStyle/>
                    <a:p>
                      <a:pPr algn="ctr">
                        <a:lnSpc>
                          <a:spcPct val="100000"/>
                        </a:lnSpc>
                        <a:spcBef>
                          <a:spcPts val="215"/>
                        </a:spcBef>
                      </a:pPr>
                      <a:r>
                        <a:rPr sz="1800" dirty="0">
                          <a:solidFill>
                            <a:schemeClr val="tx1"/>
                          </a:solidFill>
                          <a:latin typeface="Times New Roman" panose="02020603050405020304" pitchFamily="18" charset="0"/>
                          <a:cs typeface="Times New Roman" panose="02020603050405020304" pitchFamily="18" charset="0"/>
                        </a:rPr>
                        <a:t>6.0</a:t>
                      </a:r>
                      <a:endParaRPr sz="1800">
                        <a:solidFill>
                          <a:schemeClr val="tx1"/>
                        </a:solidFill>
                        <a:latin typeface="Times New Roman" panose="02020603050405020304" pitchFamily="18" charset="0"/>
                        <a:cs typeface="Times New Roman" panose="02020603050405020304" pitchFamily="18" charset="0"/>
                      </a:endParaRPr>
                    </a:p>
                  </a:txBody>
                  <a:tcPr marL="0" marR="0" marT="27305" marB="0">
                    <a:lnL w="12700">
                      <a:solidFill>
                        <a:srgbClr val="FFFFFF"/>
                      </a:solidFill>
                      <a:prstDash val="solid"/>
                    </a:lnL>
                    <a:lnR w="12700">
                      <a:solidFill>
                        <a:srgbClr val="FFFFFF"/>
                      </a:solidFill>
                      <a:prstDash val="solid"/>
                    </a:lnR>
                    <a:lnT w="38100">
                      <a:solidFill>
                        <a:srgbClr val="FFFFFF"/>
                      </a:solidFill>
                      <a:prstDash val="solid"/>
                    </a:lnT>
                    <a:lnB w="12700">
                      <a:solidFill>
                        <a:srgbClr val="FFFFFF"/>
                      </a:solidFill>
                      <a:prstDash val="solid"/>
                    </a:lnB>
                    <a:solidFill>
                      <a:srgbClr val="DBDBD9"/>
                    </a:solidFill>
                  </a:tcPr>
                </a:tc>
                <a:tc>
                  <a:txBody>
                    <a:bodyPr/>
                    <a:lstStyle/>
                    <a:p>
                      <a:pPr algn="ctr">
                        <a:lnSpc>
                          <a:spcPct val="100000"/>
                        </a:lnSpc>
                        <a:spcBef>
                          <a:spcPts val="455"/>
                        </a:spcBef>
                      </a:pPr>
                      <a:r>
                        <a:rPr sz="1800" dirty="0">
                          <a:solidFill>
                            <a:schemeClr val="tx1"/>
                          </a:solidFill>
                          <a:latin typeface="Times New Roman" panose="02020603050405020304" pitchFamily="18" charset="0"/>
                          <a:cs typeface="Times New Roman" panose="02020603050405020304" pitchFamily="18" charset="0"/>
                        </a:rPr>
                        <a:t>3.5%</a:t>
                      </a:r>
                      <a:endParaRPr sz="1800">
                        <a:solidFill>
                          <a:schemeClr val="tx1"/>
                        </a:solidFill>
                        <a:latin typeface="Times New Roman" panose="02020603050405020304" pitchFamily="18" charset="0"/>
                        <a:cs typeface="Times New Roman" panose="02020603050405020304" pitchFamily="18" charset="0"/>
                      </a:endParaRPr>
                    </a:p>
                  </a:txBody>
                  <a:tcPr marL="0" marR="0" marT="57785" marB="0">
                    <a:lnL w="12700">
                      <a:solidFill>
                        <a:srgbClr val="FFFFFF"/>
                      </a:solidFill>
                      <a:prstDash val="solid"/>
                    </a:lnL>
                    <a:lnR w="12700">
                      <a:solidFill>
                        <a:srgbClr val="FFFFFF"/>
                      </a:solidFill>
                      <a:prstDash val="solid"/>
                    </a:lnR>
                    <a:lnT w="38100">
                      <a:solidFill>
                        <a:srgbClr val="FFFFFF"/>
                      </a:solidFill>
                      <a:prstDash val="solid"/>
                    </a:lnT>
                    <a:lnB w="12700">
                      <a:solidFill>
                        <a:srgbClr val="FFFFFF"/>
                      </a:solidFill>
                      <a:prstDash val="solid"/>
                    </a:lnB>
                    <a:solidFill>
                      <a:srgbClr val="DBDBD9"/>
                    </a:solidFill>
                  </a:tcPr>
                </a:tc>
                <a:tc>
                  <a:txBody>
                    <a:bodyPr/>
                    <a:lstStyle/>
                    <a:p>
                      <a:pPr algn="ctr">
                        <a:lnSpc>
                          <a:spcPct val="100000"/>
                        </a:lnSpc>
                        <a:spcBef>
                          <a:spcPts val="455"/>
                        </a:spcBef>
                      </a:pPr>
                      <a:r>
                        <a:rPr sz="1800" dirty="0">
                          <a:solidFill>
                            <a:schemeClr val="tx1"/>
                          </a:solidFill>
                          <a:latin typeface="Times New Roman" panose="02020603050405020304" pitchFamily="18" charset="0"/>
                          <a:cs typeface="Times New Roman" panose="02020603050405020304" pitchFamily="18" charset="0"/>
                        </a:rPr>
                        <a:t>6.0</a:t>
                      </a:r>
                      <a:endParaRPr sz="1800">
                        <a:solidFill>
                          <a:schemeClr val="tx1"/>
                        </a:solidFill>
                        <a:latin typeface="Times New Roman" panose="02020603050405020304" pitchFamily="18" charset="0"/>
                        <a:cs typeface="Times New Roman" panose="02020603050405020304" pitchFamily="18" charset="0"/>
                      </a:endParaRPr>
                    </a:p>
                  </a:txBody>
                  <a:tcPr marL="0" marR="0" marT="57785" marB="0">
                    <a:lnL w="12700">
                      <a:solidFill>
                        <a:srgbClr val="FFFFFF"/>
                      </a:solidFill>
                      <a:prstDash val="solid"/>
                    </a:lnL>
                    <a:lnR w="12700">
                      <a:solidFill>
                        <a:srgbClr val="FFFFFF"/>
                      </a:solidFill>
                      <a:prstDash val="solid"/>
                    </a:lnR>
                    <a:lnT w="38100">
                      <a:solidFill>
                        <a:srgbClr val="FFFFFF"/>
                      </a:solidFill>
                      <a:prstDash val="solid"/>
                    </a:lnT>
                    <a:lnB w="12700">
                      <a:solidFill>
                        <a:srgbClr val="FFFFFF"/>
                      </a:solidFill>
                      <a:prstDash val="solid"/>
                    </a:lnB>
                    <a:solidFill>
                      <a:srgbClr val="DBDBD9"/>
                    </a:solidFill>
                  </a:tcPr>
                </a:tc>
                <a:tc>
                  <a:txBody>
                    <a:bodyPr/>
                    <a:lstStyle/>
                    <a:p>
                      <a:pPr algn="ctr">
                        <a:lnSpc>
                          <a:spcPct val="100000"/>
                        </a:lnSpc>
                        <a:spcBef>
                          <a:spcPts val="455"/>
                        </a:spcBef>
                      </a:pPr>
                      <a:r>
                        <a:rPr sz="1800" dirty="0">
                          <a:solidFill>
                            <a:schemeClr val="tx1"/>
                          </a:solidFill>
                          <a:latin typeface="Times New Roman" panose="02020603050405020304" pitchFamily="18" charset="0"/>
                          <a:cs typeface="Times New Roman" panose="02020603050405020304" pitchFamily="18" charset="0"/>
                        </a:rPr>
                        <a:t>17.00</a:t>
                      </a:r>
                      <a:endParaRPr sz="1800">
                        <a:solidFill>
                          <a:schemeClr val="tx1"/>
                        </a:solidFill>
                        <a:latin typeface="Times New Roman" panose="02020603050405020304" pitchFamily="18" charset="0"/>
                        <a:cs typeface="Times New Roman" panose="02020603050405020304" pitchFamily="18" charset="0"/>
                      </a:endParaRPr>
                    </a:p>
                  </a:txBody>
                  <a:tcPr marL="0" marR="0" marT="57785" marB="0">
                    <a:lnL w="12700">
                      <a:solidFill>
                        <a:srgbClr val="FFFFFF"/>
                      </a:solidFill>
                      <a:prstDash val="solid"/>
                    </a:lnL>
                    <a:lnR w="12700">
                      <a:solidFill>
                        <a:srgbClr val="FFFFFF"/>
                      </a:solidFill>
                      <a:prstDash val="solid"/>
                    </a:lnR>
                    <a:lnT w="38100">
                      <a:solidFill>
                        <a:srgbClr val="FFFFFF"/>
                      </a:solidFill>
                      <a:prstDash val="solid"/>
                    </a:lnT>
                    <a:lnB w="12700">
                      <a:solidFill>
                        <a:srgbClr val="FFFFFF"/>
                      </a:solidFill>
                      <a:prstDash val="solid"/>
                    </a:lnB>
                    <a:solidFill>
                      <a:srgbClr val="DBDBD9"/>
                    </a:solidFill>
                  </a:tcPr>
                </a:tc>
                <a:extLst>
                  <a:ext uri="{0D108BD9-81ED-4DB2-BD59-A6C34878D82A}">
                    <a16:rowId xmlns:a16="http://schemas.microsoft.com/office/drawing/2014/main" val="10001"/>
                  </a:ext>
                </a:extLst>
              </a:tr>
              <a:tr h="426615">
                <a:tc>
                  <a:txBody>
                    <a:bodyPr/>
                    <a:lstStyle/>
                    <a:p>
                      <a:pPr algn="ctr">
                        <a:lnSpc>
                          <a:spcPct val="100000"/>
                        </a:lnSpc>
                        <a:spcBef>
                          <a:spcPts val="215"/>
                        </a:spcBef>
                      </a:pPr>
                      <a:r>
                        <a:rPr sz="1800" spc="-5" dirty="0">
                          <a:solidFill>
                            <a:schemeClr val="tx1"/>
                          </a:solidFill>
                          <a:latin typeface="Times New Roman" panose="02020603050405020304" pitchFamily="18" charset="0"/>
                          <a:cs typeface="Times New Roman" panose="02020603050405020304" pitchFamily="18" charset="0"/>
                        </a:rPr>
                        <a:t>Bidder</a:t>
                      </a:r>
                      <a:r>
                        <a:rPr sz="1800" spc="-15" dirty="0">
                          <a:solidFill>
                            <a:schemeClr val="tx1"/>
                          </a:solidFill>
                          <a:latin typeface="Times New Roman" panose="02020603050405020304" pitchFamily="18" charset="0"/>
                          <a:cs typeface="Times New Roman" panose="02020603050405020304" pitchFamily="18" charset="0"/>
                        </a:rPr>
                        <a:t> </a:t>
                      </a:r>
                      <a:r>
                        <a:rPr sz="1800" dirty="0">
                          <a:solidFill>
                            <a:schemeClr val="tx1"/>
                          </a:solidFill>
                          <a:latin typeface="Times New Roman" panose="02020603050405020304" pitchFamily="18" charset="0"/>
                          <a:cs typeface="Times New Roman" panose="02020603050405020304" pitchFamily="18" charset="0"/>
                        </a:rPr>
                        <a:t>2</a:t>
                      </a:r>
                      <a:endParaRPr sz="1800">
                        <a:solidFill>
                          <a:schemeClr val="tx1"/>
                        </a:solidFill>
                        <a:latin typeface="Times New Roman" panose="02020603050405020304" pitchFamily="18" charset="0"/>
                        <a:cs typeface="Times New Roman" panose="02020603050405020304" pitchFamily="18" charset="0"/>
                      </a:endParaRPr>
                    </a:p>
                  </a:txBody>
                  <a:tcPr marL="0" marR="0" marT="27305"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EDEDEC"/>
                    </a:solidFill>
                  </a:tcPr>
                </a:tc>
                <a:tc>
                  <a:txBody>
                    <a:bodyPr/>
                    <a:lstStyle/>
                    <a:p>
                      <a:pPr algn="ctr">
                        <a:lnSpc>
                          <a:spcPct val="100000"/>
                        </a:lnSpc>
                        <a:spcBef>
                          <a:spcPts val="215"/>
                        </a:spcBef>
                      </a:pPr>
                      <a:r>
                        <a:rPr sz="1800" dirty="0">
                          <a:solidFill>
                            <a:schemeClr val="tx1"/>
                          </a:solidFill>
                          <a:latin typeface="Times New Roman" panose="02020603050405020304" pitchFamily="18" charset="0"/>
                          <a:cs typeface="Times New Roman" panose="02020603050405020304" pitchFamily="18" charset="0"/>
                        </a:rPr>
                        <a:t>6.0%</a:t>
                      </a:r>
                      <a:endParaRPr sz="1800">
                        <a:solidFill>
                          <a:schemeClr val="tx1"/>
                        </a:solidFill>
                        <a:latin typeface="Times New Roman" panose="02020603050405020304" pitchFamily="18" charset="0"/>
                        <a:cs typeface="Times New Roman" panose="02020603050405020304" pitchFamily="18" charset="0"/>
                      </a:endParaRPr>
                    </a:p>
                  </a:txBody>
                  <a:tcPr marL="0" marR="0" marT="27305"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EDEDEC"/>
                    </a:solidFill>
                  </a:tcPr>
                </a:tc>
                <a:tc>
                  <a:txBody>
                    <a:bodyPr/>
                    <a:lstStyle/>
                    <a:p>
                      <a:pPr marR="408940" algn="r">
                        <a:lnSpc>
                          <a:spcPct val="100000"/>
                        </a:lnSpc>
                        <a:spcBef>
                          <a:spcPts val="215"/>
                        </a:spcBef>
                      </a:pPr>
                      <a:r>
                        <a:rPr sz="1800" dirty="0">
                          <a:solidFill>
                            <a:schemeClr val="tx1"/>
                          </a:solidFill>
                          <a:latin typeface="Times New Roman" panose="02020603050405020304" pitchFamily="18" charset="0"/>
                          <a:cs typeface="Times New Roman" panose="02020603050405020304" pitchFamily="18" charset="0"/>
                        </a:rPr>
                        <a:t>3.75</a:t>
                      </a:r>
                      <a:endParaRPr sz="1800">
                        <a:solidFill>
                          <a:schemeClr val="tx1"/>
                        </a:solidFill>
                        <a:latin typeface="Times New Roman" panose="02020603050405020304" pitchFamily="18" charset="0"/>
                        <a:cs typeface="Times New Roman" panose="02020603050405020304" pitchFamily="18" charset="0"/>
                      </a:endParaRPr>
                    </a:p>
                  </a:txBody>
                  <a:tcPr marL="0" marR="0" marT="27305"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EDEDEC"/>
                    </a:solidFill>
                  </a:tcPr>
                </a:tc>
                <a:tc>
                  <a:txBody>
                    <a:bodyPr/>
                    <a:lstStyle/>
                    <a:p>
                      <a:pPr algn="ctr">
                        <a:lnSpc>
                          <a:spcPct val="100000"/>
                        </a:lnSpc>
                        <a:spcBef>
                          <a:spcPts val="215"/>
                        </a:spcBef>
                      </a:pPr>
                      <a:r>
                        <a:rPr sz="1800" dirty="0">
                          <a:solidFill>
                            <a:schemeClr val="tx1"/>
                          </a:solidFill>
                          <a:latin typeface="Times New Roman" panose="02020603050405020304" pitchFamily="18" charset="0"/>
                          <a:cs typeface="Times New Roman" panose="02020603050405020304" pitchFamily="18" charset="0"/>
                        </a:rPr>
                        <a:t>5.0%</a:t>
                      </a:r>
                    </a:p>
                  </a:txBody>
                  <a:tcPr marL="0" marR="0" marT="27305"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EDEDEC"/>
                    </a:solidFill>
                  </a:tcPr>
                </a:tc>
                <a:tc>
                  <a:txBody>
                    <a:bodyPr/>
                    <a:lstStyle/>
                    <a:p>
                      <a:pPr algn="ctr">
                        <a:lnSpc>
                          <a:spcPct val="100000"/>
                        </a:lnSpc>
                        <a:spcBef>
                          <a:spcPts val="215"/>
                        </a:spcBef>
                      </a:pPr>
                      <a:r>
                        <a:rPr sz="1800" dirty="0">
                          <a:solidFill>
                            <a:schemeClr val="tx1"/>
                          </a:solidFill>
                          <a:latin typeface="Times New Roman" panose="02020603050405020304" pitchFamily="18" charset="0"/>
                          <a:cs typeface="Times New Roman" panose="02020603050405020304" pitchFamily="18" charset="0"/>
                        </a:rPr>
                        <a:t>2.25</a:t>
                      </a:r>
                      <a:endParaRPr sz="1800">
                        <a:solidFill>
                          <a:schemeClr val="tx1"/>
                        </a:solidFill>
                        <a:latin typeface="Times New Roman" panose="02020603050405020304" pitchFamily="18" charset="0"/>
                        <a:cs typeface="Times New Roman" panose="02020603050405020304" pitchFamily="18" charset="0"/>
                      </a:endParaRPr>
                    </a:p>
                  </a:txBody>
                  <a:tcPr marL="0" marR="0" marT="27305"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EDEDEC"/>
                    </a:solidFill>
                  </a:tcPr>
                </a:tc>
                <a:tc>
                  <a:txBody>
                    <a:bodyPr/>
                    <a:lstStyle/>
                    <a:p>
                      <a:pPr algn="ctr">
                        <a:lnSpc>
                          <a:spcPct val="100000"/>
                        </a:lnSpc>
                        <a:spcBef>
                          <a:spcPts val="455"/>
                        </a:spcBef>
                      </a:pPr>
                      <a:r>
                        <a:rPr sz="1800" dirty="0">
                          <a:solidFill>
                            <a:schemeClr val="tx1"/>
                          </a:solidFill>
                          <a:latin typeface="Times New Roman" panose="02020603050405020304" pitchFamily="18" charset="0"/>
                          <a:cs typeface="Times New Roman" panose="02020603050405020304" pitchFamily="18" charset="0"/>
                        </a:rPr>
                        <a:t>1.8%</a:t>
                      </a:r>
                      <a:endParaRPr sz="1800">
                        <a:solidFill>
                          <a:schemeClr val="tx1"/>
                        </a:solidFill>
                        <a:latin typeface="Times New Roman" panose="02020603050405020304" pitchFamily="18" charset="0"/>
                        <a:cs typeface="Times New Roman" panose="02020603050405020304" pitchFamily="18" charset="0"/>
                      </a:endParaRPr>
                    </a:p>
                  </a:txBody>
                  <a:tcPr marL="0" marR="0" marT="57785"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EDEDEC"/>
                    </a:solidFill>
                  </a:tcPr>
                </a:tc>
                <a:tc>
                  <a:txBody>
                    <a:bodyPr/>
                    <a:lstStyle/>
                    <a:p>
                      <a:pPr algn="ctr">
                        <a:lnSpc>
                          <a:spcPct val="100000"/>
                        </a:lnSpc>
                        <a:spcBef>
                          <a:spcPts val="455"/>
                        </a:spcBef>
                      </a:pPr>
                      <a:r>
                        <a:rPr sz="1800" dirty="0">
                          <a:solidFill>
                            <a:schemeClr val="tx1"/>
                          </a:solidFill>
                          <a:latin typeface="Times New Roman" panose="02020603050405020304" pitchFamily="18" charset="0"/>
                          <a:cs typeface="Times New Roman" panose="02020603050405020304" pitchFamily="18" charset="0"/>
                        </a:rPr>
                        <a:t>3.0</a:t>
                      </a:r>
                      <a:endParaRPr sz="1800">
                        <a:solidFill>
                          <a:schemeClr val="tx1"/>
                        </a:solidFill>
                        <a:latin typeface="Times New Roman" panose="02020603050405020304" pitchFamily="18" charset="0"/>
                        <a:cs typeface="Times New Roman" panose="02020603050405020304" pitchFamily="18" charset="0"/>
                      </a:endParaRPr>
                    </a:p>
                  </a:txBody>
                  <a:tcPr marL="0" marR="0" marT="57785"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EDEDEC"/>
                    </a:solidFill>
                  </a:tcPr>
                </a:tc>
                <a:tc>
                  <a:txBody>
                    <a:bodyPr/>
                    <a:lstStyle/>
                    <a:p>
                      <a:pPr algn="ctr">
                        <a:lnSpc>
                          <a:spcPct val="100000"/>
                        </a:lnSpc>
                        <a:spcBef>
                          <a:spcPts val="455"/>
                        </a:spcBef>
                      </a:pPr>
                      <a:r>
                        <a:rPr sz="1800" dirty="0">
                          <a:solidFill>
                            <a:schemeClr val="tx1"/>
                          </a:solidFill>
                          <a:latin typeface="Times New Roman" panose="02020603050405020304" pitchFamily="18" charset="0"/>
                          <a:cs typeface="Times New Roman" panose="02020603050405020304" pitchFamily="18" charset="0"/>
                        </a:rPr>
                        <a:t>9.00</a:t>
                      </a:r>
                      <a:endParaRPr sz="1800">
                        <a:solidFill>
                          <a:schemeClr val="tx1"/>
                        </a:solidFill>
                        <a:latin typeface="Times New Roman" panose="02020603050405020304" pitchFamily="18" charset="0"/>
                        <a:cs typeface="Times New Roman" panose="02020603050405020304" pitchFamily="18" charset="0"/>
                      </a:endParaRPr>
                    </a:p>
                  </a:txBody>
                  <a:tcPr marL="0" marR="0" marT="57785"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EDEDEC"/>
                    </a:solidFill>
                  </a:tcPr>
                </a:tc>
                <a:extLst>
                  <a:ext uri="{0D108BD9-81ED-4DB2-BD59-A6C34878D82A}">
                    <a16:rowId xmlns:a16="http://schemas.microsoft.com/office/drawing/2014/main" val="10002"/>
                  </a:ext>
                </a:extLst>
              </a:tr>
              <a:tr h="500669">
                <a:tc>
                  <a:txBody>
                    <a:bodyPr/>
                    <a:lstStyle/>
                    <a:p>
                      <a:pPr algn="ctr">
                        <a:lnSpc>
                          <a:spcPct val="100000"/>
                        </a:lnSpc>
                        <a:spcBef>
                          <a:spcPts val="215"/>
                        </a:spcBef>
                      </a:pPr>
                      <a:r>
                        <a:rPr sz="1800" spc="-5" dirty="0">
                          <a:solidFill>
                            <a:schemeClr val="tx1"/>
                          </a:solidFill>
                          <a:latin typeface="Times New Roman" panose="02020603050405020304" pitchFamily="18" charset="0"/>
                          <a:cs typeface="Times New Roman" panose="02020603050405020304" pitchFamily="18" charset="0"/>
                        </a:rPr>
                        <a:t>Bidder</a:t>
                      </a:r>
                      <a:r>
                        <a:rPr sz="1800" spc="-15" dirty="0">
                          <a:solidFill>
                            <a:schemeClr val="tx1"/>
                          </a:solidFill>
                          <a:latin typeface="Times New Roman" panose="02020603050405020304" pitchFamily="18" charset="0"/>
                          <a:cs typeface="Times New Roman" panose="02020603050405020304" pitchFamily="18" charset="0"/>
                        </a:rPr>
                        <a:t> </a:t>
                      </a:r>
                      <a:r>
                        <a:rPr sz="1800" dirty="0">
                          <a:solidFill>
                            <a:schemeClr val="tx1"/>
                          </a:solidFill>
                          <a:latin typeface="Times New Roman" panose="02020603050405020304" pitchFamily="18" charset="0"/>
                          <a:cs typeface="Times New Roman" panose="02020603050405020304" pitchFamily="18" charset="0"/>
                        </a:rPr>
                        <a:t>3</a:t>
                      </a:r>
                      <a:endParaRPr sz="1800">
                        <a:solidFill>
                          <a:schemeClr val="tx1"/>
                        </a:solidFill>
                        <a:latin typeface="Times New Roman" panose="02020603050405020304" pitchFamily="18" charset="0"/>
                        <a:cs typeface="Times New Roman" panose="02020603050405020304" pitchFamily="18" charset="0"/>
                      </a:endParaRPr>
                    </a:p>
                  </a:txBody>
                  <a:tcPr marL="0" marR="0" marT="27305"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DBDBD9"/>
                    </a:solidFill>
                  </a:tcPr>
                </a:tc>
                <a:tc>
                  <a:txBody>
                    <a:bodyPr/>
                    <a:lstStyle/>
                    <a:p>
                      <a:pPr algn="ctr">
                        <a:lnSpc>
                          <a:spcPct val="100000"/>
                        </a:lnSpc>
                        <a:spcBef>
                          <a:spcPts val="215"/>
                        </a:spcBef>
                      </a:pPr>
                      <a:r>
                        <a:rPr sz="1800" dirty="0">
                          <a:solidFill>
                            <a:schemeClr val="tx1"/>
                          </a:solidFill>
                          <a:latin typeface="Times New Roman" panose="02020603050405020304" pitchFamily="18" charset="0"/>
                          <a:cs typeface="Times New Roman" panose="02020603050405020304" pitchFamily="18" charset="0"/>
                        </a:rPr>
                        <a:t>8.0%</a:t>
                      </a:r>
                      <a:endParaRPr sz="1800">
                        <a:solidFill>
                          <a:schemeClr val="tx1"/>
                        </a:solidFill>
                        <a:latin typeface="Times New Roman" panose="02020603050405020304" pitchFamily="18" charset="0"/>
                        <a:cs typeface="Times New Roman" panose="02020603050405020304" pitchFamily="18" charset="0"/>
                      </a:endParaRPr>
                    </a:p>
                  </a:txBody>
                  <a:tcPr marL="0" marR="0" marT="27305"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DBDBD9"/>
                    </a:solidFill>
                  </a:tcPr>
                </a:tc>
                <a:tc>
                  <a:txBody>
                    <a:bodyPr/>
                    <a:lstStyle/>
                    <a:p>
                      <a:pPr marL="635" algn="ctr">
                        <a:lnSpc>
                          <a:spcPct val="100000"/>
                        </a:lnSpc>
                        <a:spcBef>
                          <a:spcPts val="215"/>
                        </a:spcBef>
                      </a:pPr>
                      <a:r>
                        <a:rPr sz="1800" dirty="0">
                          <a:solidFill>
                            <a:schemeClr val="tx1"/>
                          </a:solidFill>
                          <a:latin typeface="Times New Roman" panose="02020603050405020304" pitchFamily="18" charset="0"/>
                          <a:cs typeface="Times New Roman" panose="02020603050405020304" pitchFamily="18" charset="0"/>
                        </a:rPr>
                        <a:t>5.0</a:t>
                      </a:r>
                      <a:endParaRPr sz="1800">
                        <a:solidFill>
                          <a:schemeClr val="tx1"/>
                        </a:solidFill>
                        <a:latin typeface="Times New Roman" panose="02020603050405020304" pitchFamily="18" charset="0"/>
                        <a:cs typeface="Times New Roman" panose="02020603050405020304" pitchFamily="18" charset="0"/>
                      </a:endParaRPr>
                    </a:p>
                  </a:txBody>
                  <a:tcPr marL="0" marR="0" marT="27305"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DBDBD9"/>
                    </a:solidFill>
                  </a:tcPr>
                </a:tc>
                <a:tc>
                  <a:txBody>
                    <a:bodyPr/>
                    <a:lstStyle/>
                    <a:p>
                      <a:pPr marL="635" algn="ctr">
                        <a:lnSpc>
                          <a:spcPct val="100000"/>
                        </a:lnSpc>
                        <a:spcBef>
                          <a:spcPts val="215"/>
                        </a:spcBef>
                      </a:pPr>
                      <a:r>
                        <a:rPr sz="1800" dirty="0">
                          <a:solidFill>
                            <a:schemeClr val="tx1"/>
                          </a:solidFill>
                          <a:latin typeface="Times New Roman" panose="02020603050405020304" pitchFamily="18" charset="0"/>
                          <a:cs typeface="Times New Roman" panose="02020603050405020304" pitchFamily="18" charset="0"/>
                        </a:rPr>
                        <a:t>11.0%</a:t>
                      </a:r>
                      <a:endParaRPr sz="1800">
                        <a:solidFill>
                          <a:schemeClr val="tx1"/>
                        </a:solidFill>
                        <a:latin typeface="Times New Roman" panose="02020603050405020304" pitchFamily="18" charset="0"/>
                        <a:cs typeface="Times New Roman" panose="02020603050405020304" pitchFamily="18" charset="0"/>
                      </a:endParaRPr>
                    </a:p>
                  </a:txBody>
                  <a:tcPr marL="0" marR="0" marT="27305"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DBDBD9"/>
                    </a:solidFill>
                  </a:tcPr>
                </a:tc>
                <a:tc>
                  <a:txBody>
                    <a:bodyPr/>
                    <a:lstStyle/>
                    <a:p>
                      <a:pPr algn="ctr">
                        <a:lnSpc>
                          <a:spcPct val="100000"/>
                        </a:lnSpc>
                        <a:spcBef>
                          <a:spcPts val="215"/>
                        </a:spcBef>
                      </a:pPr>
                      <a:r>
                        <a:rPr sz="1800" dirty="0">
                          <a:solidFill>
                            <a:schemeClr val="tx1"/>
                          </a:solidFill>
                          <a:latin typeface="Times New Roman" panose="02020603050405020304" pitchFamily="18" charset="0"/>
                          <a:cs typeface="Times New Roman" panose="02020603050405020304" pitchFamily="18" charset="0"/>
                        </a:rPr>
                        <a:t>5.0</a:t>
                      </a:r>
                      <a:endParaRPr sz="1800">
                        <a:solidFill>
                          <a:schemeClr val="tx1"/>
                        </a:solidFill>
                        <a:latin typeface="Times New Roman" panose="02020603050405020304" pitchFamily="18" charset="0"/>
                        <a:cs typeface="Times New Roman" panose="02020603050405020304" pitchFamily="18" charset="0"/>
                      </a:endParaRPr>
                    </a:p>
                  </a:txBody>
                  <a:tcPr marL="0" marR="0" marT="27305"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DBDBD9"/>
                    </a:solidFill>
                  </a:tcPr>
                </a:tc>
                <a:tc>
                  <a:txBody>
                    <a:bodyPr/>
                    <a:lstStyle/>
                    <a:p>
                      <a:pPr algn="ctr">
                        <a:lnSpc>
                          <a:spcPct val="100000"/>
                        </a:lnSpc>
                        <a:spcBef>
                          <a:spcPts val="745"/>
                        </a:spcBef>
                      </a:pPr>
                      <a:r>
                        <a:rPr sz="1800" dirty="0">
                          <a:solidFill>
                            <a:schemeClr val="tx1"/>
                          </a:solidFill>
                          <a:latin typeface="Times New Roman" panose="02020603050405020304" pitchFamily="18" charset="0"/>
                          <a:cs typeface="Times New Roman" panose="02020603050405020304" pitchFamily="18" charset="0"/>
                        </a:rPr>
                        <a:t>3.0%</a:t>
                      </a:r>
                      <a:endParaRPr sz="1800">
                        <a:solidFill>
                          <a:schemeClr val="tx1"/>
                        </a:solidFill>
                        <a:latin typeface="Times New Roman" panose="02020603050405020304" pitchFamily="18" charset="0"/>
                        <a:cs typeface="Times New Roman" panose="02020603050405020304" pitchFamily="18" charset="0"/>
                      </a:endParaRPr>
                    </a:p>
                  </a:txBody>
                  <a:tcPr marL="0" marR="0" marT="94615"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DBDBD9"/>
                    </a:solidFill>
                  </a:tcPr>
                </a:tc>
                <a:tc>
                  <a:txBody>
                    <a:bodyPr/>
                    <a:lstStyle/>
                    <a:p>
                      <a:pPr algn="ctr">
                        <a:lnSpc>
                          <a:spcPct val="100000"/>
                        </a:lnSpc>
                        <a:spcBef>
                          <a:spcPts val="745"/>
                        </a:spcBef>
                      </a:pPr>
                      <a:r>
                        <a:rPr sz="1800" dirty="0">
                          <a:solidFill>
                            <a:schemeClr val="tx1"/>
                          </a:solidFill>
                          <a:latin typeface="Times New Roman" panose="02020603050405020304" pitchFamily="18" charset="0"/>
                          <a:cs typeface="Times New Roman" panose="02020603050405020304" pitchFamily="18" charset="0"/>
                        </a:rPr>
                        <a:t>5.0</a:t>
                      </a:r>
                      <a:endParaRPr sz="1800">
                        <a:solidFill>
                          <a:schemeClr val="tx1"/>
                        </a:solidFill>
                        <a:latin typeface="Times New Roman" panose="02020603050405020304" pitchFamily="18" charset="0"/>
                        <a:cs typeface="Times New Roman" panose="02020603050405020304" pitchFamily="18" charset="0"/>
                      </a:endParaRPr>
                    </a:p>
                  </a:txBody>
                  <a:tcPr marL="0" marR="0" marT="94615"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DBDBD9"/>
                    </a:solidFill>
                  </a:tcPr>
                </a:tc>
                <a:tc>
                  <a:txBody>
                    <a:bodyPr/>
                    <a:lstStyle/>
                    <a:p>
                      <a:pPr algn="ctr">
                        <a:lnSpc>
                          <a:spcPct val="100000"/>
                        </a:lnSpc>
                        <a:spcBef>
                          <a:spcPts val="745"/>
                        </a:spcBef>
                      </a:pPr>
                      <a:r>
                        <a:rPr sz="1800" dirty="0">
                          <a:solidFill>
                            <a:schemeClr val="tx1"/>
                          </a:solidFill>
                          <a:latin typeface="Times New Roman" panose="02020603050405020304" pitchFamily="18" charset="0"/>
                          <a:cs typeface="Times New Roman" panose="02020603050405020304" pitchFamily="18" charset="0"/>
                        </a:rPr>
                        <a:t>15.00</a:t>
                      </a:r>
                      <a:endParaRPr sz="1800">
                        <a:solidFill>
                          <a:schemeClr val="tx1"/>
                        </a:solidFill>
                        <a:latin typeface="Times New Roman" panose="02020603050405020304" pitchFamily="18" charset="0"/>
                        <a:cs typeface="Times New Roman" panose="02020603050405020304" pitchFamily="18" charset="0"/>
                      </a:endParaRPr>
                    </a:p>
                  </a:txBody>
                  <a:tcPr marL="0" marR="0" marT="94615"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DBDBD9"/>
                    </a:solidFill>
                  </a:tcPr>
                </a:tc>
                <a:extLst>
                  <a:ext uri="{0D108BD9-81ED-4DB2-BD59-A6C34878D82A}">
                    <a16:rowId xmlns:a16="http://schemas.microsoft.com/office/drawing/2014/main" val="10003"/>
                  </a:ext>
                </a:extLst>
              </a:tr>
              <a:tr h="426615">
                <a:tc>
                  <a:txBody>
                    <a:bodyPr/>
                    <a:lstStyle/>
                    <a:p>
                      <a:pPr algn="ctr">
                        <a:lnSpc>
                          <a:spcPct val="100000"/>
                        </a:lnSpc>
                        <a:spcBef>
                          <a:spcPts val="215"/>
                        </a:spcBef>
                      </a:pPr>
                      <a:r>
                        <a:rPr sz="1800" spc="-5" dirty="0">
                          <a:solidFill>
                            <a:schemeClr val="tx1"/>
                          </a:solidFill>
                          <a:latin typeface="Times New Roman" panose="02020603050405020304" pitchFamily="18" charset="0"/>
                          <a:cs typeface="Times New Roman" panose="02020603050405020304" pitchFamily="18" charset="0"/>
                        </a:rPr>
                        <a:t>Bidder</a:t>
                      </a:r>
                      <a:r>
                        <a:rPr sz="1800" spc="-15" dirty="0">
                          <a:solidFill>
                            <a:schemeClr val="tx1"/>
                          </a:solidFill>
                          <a:latin typeface="Times New Roman" panose="02020603050405020304" pitchFamily="18" charset="0"/>
                          <a:cs typeface="Times New Roman" panose="02020603050405020304" pitchFamily="18" charset="0"/>
                        </a:rPr>
                        <a:t> </a:t>
                      </a:r>
                      <a:r>
                        <a:rPr sz="1800" dirty="0">
                          <a:solidFill>
                            <a:schemeClr val="tx1"/>
                          </a:solidFill>
                          <a:latin typeface="Times New Roman" panose="02020603050405020304" pitchFamily="18" charset="0"/>
                          <a:cs typeface="Times New Roman" panose="02020603050405020304" pitchFamily="18" charset="0"/>
                        </a:rPr>
                        <a:t>4</a:t>
                      </a:r>
                      <a:endParaRPr sz="1800">
                        <a:solidFill>
                          <a:schemeClr val="tx1"/>
                        </a:solidFill>
                        <a:latin typeface="Times New Roman" panose="02020603050405020304" pitchFamily="18" charset="0"/>
                        <a:cs typeface="Times New Roman" panose="02020603050405020304" pitchFamily="18" charset="0"/>
                      </a:endParaRPr>
                    </a:p>
                  </a:txBody>
                  <a:tcPr marL="0" marR="0" marT="27305"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EDEDEC"/>
                    </a:solidFill>
                  </a:tcPr>
                </a:tc>
                <a:tc>
                  <a:txBody>
                    <a:bodyPr/>
                    <a:lstStyle/>
                    <a:p>
                      <a:pPr marL="635" algn="ctr">
                        <a:lnSpc>
                          <a:spcPct val="100000"/>
                        </a:lnSpc>
                        <a:spcBef>
                          <a:spcPts val="215"/>
                        </a:spcBef>
                      </a:pPr>
                      <a:r>
                        <a:rPr sz="1800" dirty="0">
                          <a:solidFill>
                            <a:schemeClr val="tx1"/>
                          </a:solidFill>
                          <a:latin typeface="Times New Roman" panose="02020603050405020304" pitchFamily="18" charset="0"/>
                          <a:cs typeface="Times New Roman" panose="02020603050405020304" pitchFamily="18" charset="0"/>
                        </a:rPr>
                        <a:t>16.0%</a:t>
                      </a:r>
                      <a:endParaRPr sz="1800">
                        <a:solidFill>
                          <a:schemeClr val="tx1"/>
                        </a:solidFill>
                        <a:latin typeface="Times New Roman" panose="02020603050405020304" pitchFamily="18" charset="0"/>
                        <a:cs typeface="Times New Roman" panose="02020603050405020304" pitchFamily="18" charset="0"/>
                      </a:endParaRPr>
                    </a:p>
                  </a:txBody>
                  <a:tcPr marL="0" marR="0" marT="27305"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EDEDEC"/>
                    </a:solidFill>
                  </a:tcPr>
                </a:tc>
                <a:tc>
                  <a:txBody>
                    <a:bodyPr/>
                    <a:lstStyle/>
                    <a:p>
                      <a:pPr marL="635" algn="ctr">
                        <a:lnSpc>
                          <a:spcPct val="100000"/>
                        </a:lnSpc>
                        <a:spcBef>
                          <a:spcPts val="215"/>
                        </a:spcBef>
                      </a:pPr>
                      <a:r>
                        <a:rPr sz="1800" dirty="0">
                          <a:solidFill>
                            <a:schemeClr val="tx1"/>
                          </a:solidFill>
                          <a:latin typeface="Times New Roman" panose="02020603050405020304" pitchFamily="18" charset="0"/>
                          <a:cs typeface="Times New Roman" panose="02020603050405020304" pitchFamily="18" charset="0"/>
                        </a:rPr>
                        <a:t>6.0</a:t>
                      </a:r>
                      <a:endParaRPr sz="1800">
                        <a:solidFill>
                          <a:schemeClr val="tx1"/>
                        </a:solidFill>
                        <a:latin typeface="Times New Roman" panose="02020603050405020304" pitchFamily="18" charset="0"/>
                        <a:cs typeface="Times New Roman" panose="02020603050405020304" pitchFamily="18" charset="0"/>
                      </a:endParaRPr>
                    </a:p>
                  </a:txBody>
                  <a:tcPr marL="0" marR="0" marT="27305"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EDEDEC"/>
                    </a:solidFill>
                  </a:tcPr>
                </a:tc>
                <a:tc>
                  <a:txBody>
                    <a:bodyPr/>
                    <a:lstStyle/>
                    <a:p>
                      <a:pPr algn="ctr">
                        <a:lnSpc>
                          <a:spcPct val="100000"/>
                        </a:lnSpc>
                        <a:spcBef>
                          <a:spcPts val="215"/>
                        </a:spcBef>
                      </a:pPr>
                      <a:r>
                        <a:rPr sz="1800" dirty="0">
                          <a:solidFill>
                            <a:schemeClr val="tx1"/>
                          </a:solidFill>
                          <a:latin typeface="Times New Roman" panose="02020603050405020304" pitchFamily="18" charset="0"/>
                          <a:cs typeface="Times New Roman" panose="02020603050405020304" pitchFamily="18" charset="0"/>
                        </a:rPr>
                        <a:t>0.2%</a:t>
                      </a:r>
                      <a:endParaRPr sz="1800">
                        <a:solidFill>
                          <a:schemeClr val="tx1"/>
                        </a:solidFill>
                        <a:latin typeface="Times New Roman" panose="02020603050405020304" pitchFamily="18" charset="0"/>
                        <a:cs typeface="Times New Roman" panose="02020603050405020304" pitchFamily="18" charset="0"/>
                      </a:endParaRPr>
                    </a:p>
                  </a:txBody>
                  <a:tcPr marL="0" marR="0" marT="27305"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EDEDEC"/>
                    </a:solidFill>
                  </a:tcPr>
                </a:tc>
                <a:tc>
                  <a:txBody>
                    <a:bodyPr/>
                    <a:lstStyle/>
                    <a:p>
                      <a:pPr algn="ctr">
                        <a:lnSpc>
                          <a:spcPct val="100000"/>
                        </a:lnSpc>
                        <a:spcBef>
                          <a:spcPts val="215"/>
                        </a:spcBef>
                      </a:pPr>
                      <a:r>
                        <a:rPr sz="1800" dirty="0">
                          <a:solidFill>
                            <a:schemeClr val="tx1"/>
                          </a:solidFill>
                          <a:latin typeface="Times New Roman" panose="02020603050405020304" pitchFamily="18" charset="0"/>
                          <a:cs typeface="Times New Roman" panose="02020603050405020304" pitchFamily="18" charset="0"/>
                        </a:rPr>
                        <a:t>0.0</a:t>
                      </a:r>
                      <a:endParaRPr sz="1800">
                        <a:solidFill>
                          <a:schemeClr val="tx1"/>
                        </a:solidFill>
                        <a:latin typeface="Times New Roman" panose="02020603050405020304" pitchFamily="18" charset="0"/>
                        <a:cs typeface="Times New Roman" panose="02020603050405020304" pitchFamily="18" charset="0"/>
                      </a:endParaRPr>
                    </a:p>
                  </a:txBody>
                  <a:tcPr marL="0" marR="0" marT="27305"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EDEDEC"/>
                    </a:solidFill>
                  </a:tcPr>
                </a:tc>
                <a:tc>
                  <a:txBody>
                    <a:bodyPr/>
                    <a:lstStyle/>
                    <a:p>
                      <a:pPr algn="ctr">
                        <a:lnSpc>
                          <a:spcPct val="100000"/>
                        </a:lnSpc>
                        <a:spcBef>
                          <a:spcPts val="455"/>
                        </a:spcBef>
                      </a:pPr>
                      <a:r>
                        <a:rPr sz="1800" dirty="0">
                          <a:solidFill>
                            <a:schemeClr val="tx1"/>
                          </a:solidFill>
                          <a:latin typeface="Times New Roman" panose="02020603050405020304" pitchFamily="18" charset="0"/>
                          <a:cs typeface="Times New Roman" panose="02020603050405020304" pitchFamily="18" charset="0"/>
                        </a:rPr>
                        <a:t>0.6%</a:t>
                      </a:r>
                      <a:endParaRPr sz="1800">
                        <a:solidFill>
                          <a:schemeClr val="tx1"/>
                        </a:solidFill>
                        <a:latin typeface="Times New Roman" panose="02020603050405020304" pitchFamily="18" charset="0"/>
                        <a:cs typeface="Times New Roman" panose="02020603050405020304" pitchFamily="18" charset="0"/>
                      </a:endParaRPr>
                    </a:p>
                  </a:txBody>
                  <a:tcPr marL="0" marR="0" marT="57785"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EDEDEC"/>
                    </a:solidFill>
                  </a:tcPr>
                </a:tc>
                <a:tc>
                  <a:txBody>
                    <a:bodyPr/>
                    <a:lstStyle/>
                    <a:p>
                      <a:pPr algn="ctr">
                        <a:lnSpc>
                          <a:spcPct val="100000"/>
                        </a:lnSpc>
                        <a:spcBef>
                          <a:spcPts val="455"/>
                        </a:spcBef>
                      </a:pPr>
                      <a:r>
                        <a:rPr sz="1800" dirty="0">
                          <a:solidFill>
                            <a:schemeClr val="tx1"/>
                          </a:solidFill>
                          <a:latin typeface="Times New Roman" panose="02020603050405020304" pitchFamily="18" charset="0"/>
                          <a:cs typeface="Times New Roman" panose="02020603050405020304" pitchFamily="18" charset="0"/>
                        </a:rPr>
                        <a:t>1.0</a:t>
                      </a:r>
                    </a:p>
                  </a:txBody>
                  <a:tcPr marL="0" marR="0" marT="57785"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EDEDEC"/>
                    </a:solidFill>
                  </a:tcPr>
                </a:tc>
                <a:tc>
                  <a:txBody>
                    <a:bodyPr/>
                    <a:lstStyle/>
                    <a:p>
                      <a:pPr algn="ctr">
                        <a:lnSpc>
                          <a:spcPct val="100000"/>
                        </a:lnSpc>
                        <a:spcBef>
                          <a:spcPts val="455"/>
                        </a:spcBef>
                      </a:pPr>
                      <a:r>
                        <a:rPr sz="1800" dirty="0">
                          <a:solidFill>
                            <a:schemeClr val="tx1"/>
                          </a:solidFill>
                          <a:latin typeface="Times New Roman" panose="02020603050405020304" pitchFamily="18" charset="0"/>
                          <a:cs typeface="Times New Roman" panose="02020603050405020304" pitchFamily="18" charset="0"/>
                        </a:rPr>
                        <a:t>7.00</a:t>
                      </a:r>
                      <a:endParaRPr sz="1800">
                        <a:solidFill>
                          <a:schemeClr val="tx1"/>
                        </a:solidFill>
                        <a:latin typeface="Times New Roman" panose="02020603050405020304" pitchFamily="18" charset="0"/>
                        <a:cs typeface="Times New Roman" panose="02020603050405020304" pitchFamily="18" charset="0"/>
                      </a:endParaRPr>
                    </a:p>
                  </a:txBody>
                  <a:tcPr marL="0" marR="0" marT="57785"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EDEDEC"/>
                    </a:solidFill>
                  </a:tcPr>
                </a:tc>
                <a:extLst>
                  <a:ext uri="{0D108BD9-81ED-4DB2-BD59-A6C34878D82A}">
                    <a16:rowId xmlns:a16="http://schemas.microsoft.com/office/drawing/2014/main" val="10004"/>
                  </a:ext>
                </a:extLst>
              </a:tr>
              <a:tr h="426615">
                <a:tc>
                  <a:txBody>
                    <a:bodyPr/>
                    <a:lstStyle/>
                    <a:p>
                      <a:pPr algn="ctr">
                        <a:lnSpc>
                          <a:spcPct val="100000"/>
                        </a:lnSpc>
                        <a:spcBef>
                          <a:spcPts val="215"/>
                        </a:spcBef>
                      </a:pPr>
                      <a:r>
                        <a:rPr sz="1800" spc="-5" dirty="0">
                          <a:solidFill>
                            <a:schemeClr val="tx1"/>
                          </a:solidFill>
                          <a:latin typeface="Times New Roman" panose="02020603050405020304" pitchFamily="18" charset="0"/>
                          <a:cs typeface="Times New Roman" panose="02020603050405020304" pitchFamily="18" charset="0"/>
                        </a:rPr>
                        <a:t>Bidder</a:t>
                      </a:r>
                      <a:r>
                        <a:rPr sz="1800" spc="-15" dirty="0">
                          <a:solidFill>
                            <a:schemeClr val="tx1"/>
                          </a:solidFill>
                          <a:latin typeface="Times New Roman" panose="02020603050405020304" pitchFamily="18" charset="0"/>
                          <a:cs typeface="Times New Roman" panose="02020603050405020304" pitchFamily="18" charset="0"/>
                        </a:rPr>
                        <a:t> </a:t>
                      </a:r>
                      <a:r>
                        <a:rPr sz="1800" dirty="0">
                          <a:solidFill>
                            <a:schemeClr val="tx1"/>
                          </a:solidFill>
                          <a:latin typeface="Times New Roman" panose="02020603050405020304" pitchFamily="18" charset="0"/>
                          <a:cs typeface="Times New Roman" panose="02020603050405020304" pitchFamily="18" charset="0"/>
                        </a:rPr>
                        <a:t>5</a:t>
                      </a:r>
                      <a:endParaRPr sz="1800">
                        <a:solidFill>
                          <a:schemeClr val="tx1"/>
                        </a:solidFill>
                        <a:latin typeface="Times New Roman" panose="02020603050405020304" pitchFamily="18" charset="0"/>
                        <a:cs typeface="Times New Roman" panose="02020603050405020304" pitchFamily="18" charset="0"/>
                      </a:endParaRPr>
                    </a:p>
                  </a:txBody>
                  <a:tcPr marL="0" marR="0" marT="27305"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DBDBD9"/>
                    </a:solidFill>
                  </a:tcPr>
                </a:tc>
                <a:tc>
                  <a:txBody>
                    <a:bodyPr/>
                    <a:lstStyle/>
                    <a:p>
                      <a:pPr algn="ctr">
                        <a:lnSpc>
                          <a:spcPct val="100000"/>
                        </a:lnSpc>
                        <a:spcBef>
                          <a:spcPts val="215"/>
                        </a:spcBef>
                      </a:pPr>
                      <a:r>
                        <a:rPr sz="1800" dirty="0">
                          <a:solidFill>
                            <a:schemeClr val="tx1"/>
                          </a:solidFill>
                          <a:latin typeface="Times New Roman" panose="02020603050405020304" pitchFamily="18" charset="0"/>
                          <a:cs typeface="Times New Roman" panose="02020603050405020304" pitchFamily="18" charset="0"/>
                        </a:rPr>
                        <a:t>0.0%</a:t>
                      </a:r>
                      <a:endParaRPr sz="1800">
                        <a:solidFill>
                          <a:schemeClr val="tx1"/>
                        </a:solidFill>
                        <a:latin typeface="Times New Roman" panose="02020603050405020304" pitchFamily="18" charset="0"/>
                        <a:cs typeface="Times New Roman" panose="02020603050405020304" pitchFamily="18" charset="0"/>
                      </a:endParaRPr>
                    </a:p>
                  </a:txBody>
                  <a:tcPr marL="0" marR="0" marT="27305"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DBDBD9"/>
                    </a:solidFill>
                  </a:tcPr>
                </a:tc>
                <a:tc>
                  <a:txBody>
                    <a:bodyPr/>
                    <a:lstStyle/>
                    <a:p>
                      <a:pPr marR="426720" algn="r">
                        <a:lnSpc>
                          <a:spcPct val="100000"/>
                        </a:lnSpc>
                        <a:spcBef>
                          <a:spcPts val="215"/>
                        </a:spcBef>
                      </a:pPr>
                      <a:r>
                        <a:rPr sz="1800" dirty="0">
                          <a:solidFill>
                            <a:schemeClr val="tx1"/>
                          </a:solidFill>
                          <a:latin typeface="Times New Roman" panose="02020603050405020304" pitchFamily="18" charset="0"/>
                          <a:cs typeface="Times New Roman" panose="02020603050405020304" pitchFamily="18" charset="0"/>
                        </a:rPr>
                        <a:t>-1.0</a:t>
                      </a:r>
                      <a:endParaRPr sz="1800">
                        <a:solidFill>
                          <a:schemeClr val="tx1"/>
                        </a:solidFill>
                        <a:latin typeface="Times New Roman" panose="02020603050405020304" pitchFamily="18" charset="0"/>
                        <a:cs typeface="Times New Roman" panose="02020603050405020304" pitchFamily="18" charset="0"/>
                      </a:endParaRPr>
                    </a:p>
                  </a:txBody>
                  <a:tcPr marL="0" marR="0" marT="27305"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DBDBD9"/>
                    </a:solidFill>
                  </a:tcPr>
                </a:tc>
                <a:tc>
                  <a:txBody>
                    <a:bodyPr/>
                    <a:lstStyle/>
                    <a:p>
                      <a:pPr algn="ctr">
                        <a:lnSpc>
                          <a:spcPct val="100000"/>
                        </a:lnSpc>
                        <a:spcBef>
                          <a:spcPts val="215"/>
                        </a:spcBef>
                      </a:pPr>
                      <a:r>
                        <a:rPr sz="1800" dirty="0">
                          <a:solidFill>
                            <a:schemeClr val="tx1"/>
                          </a:solidFill>
                          <a:latin typeface="Times New Roman" panose="02020603050405020304" pitchFamily="18" charset="0"/>
                          <a:cs typeface="Times New Roman" panose="02020603050405020304" pitchFamily="18" charset="0"/>
                        </a:rPr>
                        <a:t>0.0%</a:t>
                      </a:r>
                      <a:endParaRPr sz="1800">
                        <a:solidFill>
                          <a:schemeClr val="tx1"/>
                        </a:solidFill>
                        <a:latin typeface="Times New Roman" panose="02020603050405020304" pitchFamily="18" charset="0"/>
                        <a:cs typeface="Times New Roman" panose="02020603050405020304" pitchFamily="18" charset="0"/>
                      </a:endParaRPr>
                    </a:p>
                  </a:txBody>
                  <a:tcPr marL="0" marR="0" marT="27305"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DBDBD9"/>
                    </a:solidFill>
                  </a:tcPr>
                </a:tc>
                <a:tc>
                  <a:txBody>
                    <a:bodyPr/>
                    <a:lstStyle/>
                    <a:p>
                      <a:pPr algn="ctr">
                        <a:lnSpc>
                          <a:spcPct val="100000"/>
                        </a:lnSpc>
                        <a:spcBef>
                          <a:spcPts val="215"/>
                        </a:spcBef>
                      </a:pPr>
                      <a:r>
                        <a:rPr sz="1800" dirty="0">
                          <a:solidFill>
                            <a:schemeClr val="tx1"/>
                          </a:solidFill>
                          <a:latin typeface="Times New Roman" panose="02020603050405020304" pitchFamily="18" charset="0"/>
                          <a:cs typeface="Times New Roman" panose="02020603050405020304" pitchFamily="18" charset="0"/>
                        </a:rPr>
                        <a:t>-1.0</a:t>
                      </a:r>
                      <a:endParaRPr sz="1800">
                        <a:solidFill>
                          <a:schemeClr val="tx1"/>
                        </a:solidFill>
                        <a:latin typeface="Times New Roman" panose="02020603050405020304" pitchFamily="18" charset="0"/>
                        <a:cs typeface="Times New Roman" panose="02020603050405020304" pitchFamily="18" charset="0"/>
                      </a:endParaRPr>
                    </a:p>
                  </a:txBody>
                  <a:tcPr marL="0" marR="0" marT="27305"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DBDBD9"/>
                    </a:solidFill>
                  </a:tcPr>
                </a:tc>
                <a:tc>
                  <a:txBody>
                    <a:bodyPr/>
                    <a:lstStyle/>
                    <a:p>
                      <a:pPr algn="ctr">
                        <a:lnSpc>
                          <a:spcPct val="100000"/>
                        </a:lnSpc>
                        <a:spcBef>
                          <a:spcPts val="455"/>
                        </a:spcBef>
                      </a:pPr>
                      <a:r>
                        <a:rPr sz="1800" dirty="0">
                          <a:solidFill>
                            <a:schemeClr val="tx1"/>
                          </a:solidFill>
                          <a:latin typeface="Times New Roman" panose="02020603050405020304" pitchFamily="18" charset="0"/>
                          <a:cs typeface="Times New Roman" panose="02020603050405020304" pitchFamily="18" charset="0"/>
                        </a:rPr>
                        <a:t>0.0%</a:t>
                      </a:r>
                      <a:endParaRPr sz="1800">
                        <a:solidFill>
                          <a:schemeClr val="tx1"/>
                        </a:solidFill>
                        <a:latin typeface="Times New Roman" panose="02020603050405020304" pitchFamily="18" charset="0"/>
                        <a:cs typeface="Times New Roman" panose="02020603050405020304" pitchFamily="18" charset="0"/>
                      </a:endParaRPr>
                    </a:p>
                  </a:txBody>
                  <a:tcPr marL="0" marR="0" marT="57785"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DBDBD9"/>
                    </a:solidFill>
                  </a:tcPr>
                </a:tc>
                <a:tc>
                  <a:txBody>
                    <a:bodyPr/>
                    <a:lstStyle/>
                    <a:p>
                      <a:pPr algn="ctr">
                        <a:lnSpc>
                          <a:spcPct val="100000"/>
                        </a:lnSpc>
                        <a:spcBef>
                          <a:spcPts val="455"/>
                        </a:spcBef>
                      </a:pPr>
                      <a:r>
                        <a:rPr sz="1800" dirty="0">
                          <a:solidFill>
                            <a:schemeClr val="tx1"/>
                          </a:solidFill>
                          <a:latin typeface="Times New Roman" panose="02020603050405020304" pitchFamily="18" charset="0"/>
                          <a:cs typeface="Times New Roman" panose="02020603050405020304" pitchFamily="18" charset="0"/>
                        </a:rPr>
                        <a:t>-1.0</a:t>
                      </a:r>
                      <a:endParaRPr sz="1800">
                        <a:solidFill>
                          <a:schemeClr val="tx1"/>
                        </a:solidFill>
                        <a:latin typeface="Times New Roman" panose="02020603050405020304" pitchFamily="18" charset="0"/>
                        <a:cs typeface="Times New Roman" panose="02020603050405020304" pitchFamily="18" charset="0"/>
                      </a:endParaRPr>
                    </a:p>
                  </a:txBody>
                  <a:tcPr marL="0" marR="0" marT="57785"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DBDBD9"/>
                    </a:solidFill>
                  </a:tcPr>
                </a:tc>
                <a:tc>
                  <a:txBody>
                    <a:bodyPr/>
                    <a:lstStyle/>
                    <a:p>
                      <a:pPr algn="ctr">
                        <a:lnSpc>
                          <a:spcPct val="100000"/>
                        </a:lnSpc>
                        <a:spcBef>
                          <a:spcPts val="455"/>
                        </a:spcBef>
                      </a:pPr>
                      <a:r>
                        <a:rPr sz="1800" dirty="0">
                          <a:solidFill>
                            <a:schemeClr val="tx1"/>
                          </a:solidFill>
                          <a:latin typeface="Times New Roman" panose="02020603050405020304" pitchFamily="18" charset="0"/>
                          <a:cs typeface="Times New Roman" panose="02020603050405020304" pitchFamily="18" charset="0"/>
                        </a:rPr>
                        <a:t>-3.00</a:t>
                      </a:r>
                    </a:p>
                  </a:txBody>
                  <a:tcPr marL="0" marR="0" marT="57785"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DBDBD9"/>
                    </a:solidFill>
                  </a:tcPr>
                </a:tc>
                <a:extLst>
                  <a:ext uri="{0D108BD9-81ED-4DB2-BD59-A6C34878D82A}">
                    <a16:rowId xmlns:a16="http://schemas.microsoft.com/office/drawing/2014/main" val="10005"/>
                  </a:ext>
                </a:extLst>
              </a:tr>
            </a:tbl>
          </a:graphicData>
        </a:graphic>
      </p:graphicFrame>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half" idx="2"/>
          </p:nvPr>
        </p:nvSpPr>
        <p:spPr>
          <a:xfrm>
            <a:off x="1371600" y="2105529"/>
            <a:ext cx="4443984" cy="4018544"/>
          </a:xfrm>
        </p:spPr>
        <p:txBody>
          <a:bodyPr>
            <a:normAutofit/>
          </a:bodyPr>
          <a:lstStyle/>
          <a:p>
            <a:pPr marL="0" indent="0">
              <a:buNone/>
            </a:pPr>
            <a:r>
              <a:rPr lang="en-US" sz="1700" b="1" dirty="0">
                <a:solidFill>
                  <a:schemeClr val="tx1"/>
                </a:solidFill>
                <a:latin typeface="Times New Roman" panose="02020603050405020304" pitchFamily="18" charset="0"/>
                <a:cs typeface="Times New Roman" panose="02020603050405020304" pitchFamily="18" charset="0"/>
              </a:rPr>
              <a:t>Pay Audit System</a:t>
            </a:r>
          </a:p>
          <a:p>
            <a:r>
              <a:rPr lang="en-US" sz="1700" dirty="0">
                <a:solidFill>
                  <a:schemeClr val="tx1"/>
                </a:solidFill>
                <a:latin typeface="Times New Roman" panose="02020603050405020304" pitchFamily="18" charset="0"/>
                <a:cs typeface="Times New Roman" panose="02020603050405020304" pitchFamily="18" charset="0"/>
              </a:rPr>
              <a:t>Tool utilized to monitor the state’s diversity spend for subcontractors</a:t>
            </a:r>
          </a:p>
          <a:p>
            <a:r>
              <a:rPr lang="en-US" sz="1700" dirty="0">
                <a:solidFill>
                  <a:schemeClr val="tx1"/>
                </a:solidFill>
                <a:latin typeface="Times New Roman" panose="02020603050405020304" pitchFamily="18" charset="0"/>
                <a:cs typeface="Times New Roman" panose="02020603050405020304" pitchFamily="18" charset="0"/>
              </a:rPr>
              <a:t>Selected primes and subcontractors are required to report payments submitted or received through this web-based tool</a:t>
            </a:r>
          </a:p>
          <a:p>
            <a:r>
              <a:rPr lang="en-US" sz="1700" dirty="0">
                <a:solidFill>
                  <a:schemeClr val="tx1"/>
                </a:solidFill>
                <a:latin typeface="Times New Roman" panose="02020603050405020304" pitchFamily="18" charset="0"/>
                <a:cs typeface="Times New Roman" panose="02020603050405020304" pitchFamily="18" charset="0"/>
              </a:rPr>
              <a:t>Based on contract terms payments should be reported monthly or quarterly</a:t>
            </a:r>
          </a:p>
          <a:p>
            <a:r>
              <a:rPr lang="en-US" sz="1650" b="1" dirty="0">
                <a:solidFill>
                  <a:schemeClr val="tx1"/>
                </a:solidFill>
                <a:latin typeface="Times New Roman" panose="02020603050405020304" pitchFamily="18" charset="0"/>
                <a:cs typeface="Times New Roman" panose="02020603050405020304" pitchFamily="18" charset="0"/>
              </a:rPr>
              <a:t>Questions? </a:t>
            </a:r>
            <a:r>
              <a:rPr lang="en-US" sz="1650" dirty="0">
                <a:solidFill>
                  <a:schemeClr val="tx1"/>
                </a:solidFill>
                <a:latin typeface="Times New Roman" panose="02020603050405020304" pitchFamily="18" charset="0"/>
                <a:cs typeface="Times New Roman" panose="02020603050405020304" pitchFamily="18" charset="0"/>
              </a:rPr>
              <a:t>Contact Division of Supplier Diversity</a:t>
            </a:r>
          </a:p>
          <a:p>
            <a:pPr lvl="1"/>
            <a:r>
              <a:rPr lang="en-US" sz="1250" i="0" dirty="0">
                <a:solidFill>
                  <a:schemeClr val="tx1"/>
                </a:solidFill>
                <a:latin typeface="Times New Roman" panose="02020603050405020304" pitchFamily="18" charset="0"/>
                <a:cs typeface="Times New Roman" panose="02020603050405020304" pitchFamily="18" charset="0"/>
                <a:hlinkClick r:id="rId2">
                  <a:extLst>
                    <a:ext uri="{A12FA001-AC4F-418D-AE19-62706E023703}">
                      <ahyp:hlinkClr xmlns:ahyp="http://schemas.microsoft.com/office/drawing/2018/hyperlinkcolor" val="tx"/>
                    </a:ext>
                  </a:extLst>
                </a:hlinkClick>
              </a:rPr>
              <a:t>mwbecompliance@idoa.in.gov</a:t>
            </a:r>
            <a:r>
              <a:rPr lang="en-US" sz="1250" i="0" dirty="0">
                <a:solidFill>
                  <a:schemeClr val="tx1"/>
                </a:solidFill>
                <a:latin typeface="Times New Roman" panose="02020603050405020304" pitchFamily="18" charset="0"/>
                <a:cs typeface="Times New Roman" panose="02020603050405020304" pitchFamily="18" charset="0"/>
              </a:rPr>
              <a:t> </a:t>
            </a:r>
          </a:p>
          <a:p>
            <a:pPr lvl="1"/>
            <a:r>
              <a:rPr lang="en-US" sz="1250" i="0" dirty="0">
                <a:solidFill>
                  <a:schemeClr val="tx1"/>
                </a:solidFill>
                <a:latin typeface="Times New Roman" panose="02020603050405020304" pitchFamily="18" charset="0"/>
                <a:cs typeface="Times New Roman" panose="02020603050405020304" pitchFamily="18" charset="0"/>
                <a:hlinkClick r:id="rId3">
                  <a:extLst>
                    <a:ext uri="{A12FA001-AC4F-418D-AE19-62706E023703}">
                      <ahyp:hlinkClr xmlns:ahyp="http://schemas.microsoft.com/office/drawing/2018/hyperlinkcolor" val="tx"/>
                    </a:ext>
                  </a:extLst>
                </a:hlinkClick>
              </a:rPr>
              <a:t>www.in.gov/idoa/mwbe/payaudit.htm</a:t>
            </a:r>
            <a:r>
              <a:rPr lang="en-US" sz="1250" i="0" dirty="0">
                <a:solidFill>
                  <a:schemeClr val="tx1"/>
                </a:solidFill>
                <a:latin typeface="Times New Roman" panose="02020603050405020304" pitchFamily="18" charset="0"/>
                <a:cs typeface="Times New Roman" panose="02020603050405020304" pitchFamily="18" charset="0"/>
              </a:rPr>
              <a:t> </a:t>
            </a:r>
          </a:p>
          <a:p>
            <a:endParaRPr lang="en-US" dirty="0">
              <a:solidFill>
                <a:schemeClr val="tx1"/>
              </a:solidFill>
            </a:endParaRPr>
          </a:p>
        </p:txBody>
      </p:sp>
      <p:sp>
        <p:nvSpPr>
          <p:cNvPr id="4" name="Title 3"/>
          <p:cNvSpPr>
            <a:spLocks noGrp="1"/>
          </p:cNvSpPr>
          <p:nvPr>
            <p:ph type="title"/>
          </p:nvPr>
        </p:nvSpPr>
        <p:spPr/>
        <p:txBody>
          <a:bodyPr/>
          <a:lstStyle/>
          <a:p>
            <a:r>
              <a:rPr lang="en-US" dirty="0">
                <a:latin typeface="Times New Roman" panose="02020603050405020304" pitchFamily="18" charset="0"/>
                <a:cs typeface="Times New Roman" panose="02020603050405020304" pitchFamily="18" charset="0"/>
              </a:rPr>
              <a:t>Subcontractor Compliance</a:t>
            </a:r>
          </a:p>
        </p:txBody>
      </p:sp>
      <p:grpSp>
        <p:nvGrpSpPr>
          <p:cNvPr id="8" name="Group 7"/>
          <p:cNvGrpSpPr/>
          <p:nvPr/>
        </p:nvGrpSpPr>
        <p:grpSpPr>
          <a:xfrm>
            <a:off x="6566029" y="2105529"/>
            <a:ext cx="4178424" cy="3626809"/>
            <a:chOff x="968121" y="965163"/>
            <a:chExt cx="6569665" cy="4687710"/>
          </a:xfrm>
        </p:grpSpPr>
        <p:pic>
          <p:nvPicPr>
            <p:cNvPr id="9" name="Picture 9" descr="C:\Users\Fable\AppData\Local\Microsoft\Windows\Temporary Internet Files\Content.IE5\X5T015VL\MC900431505[1].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466895" y="2068628"/>
              <a:ext cx="1031240" cy="10312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TextBox 36"/>
            <p:cNvSpPr txBox="1">
              <a:spLocks noChangeArrowheads="1"/>
            </p:cNvSpPr>
            <p:nvPr/>
          </p:nvSpPr>
          <p:spPr bwMode="auto">
            <a:xfrm>
              <a:off x="6337636" y="3230032"/>
              <a:ext cx="1200150" cy="9583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en-US" altLang="en-US" sz="1200" b="1" dirty="0">
                  <a:solidFill>
                    <a:prstClr val="black"/>
                  </a:solidFill>
                </a:rPr>
                <a:t>Pay Audit System</a:t>
              </a:r>
            </a:p>
          </p:txBody>
        </p:sp>
        <p:pic>
          <p:nvPicPr>
            <p:cNvPr id="11" name="Picture 2" descr="C:\Users\Fable\AppData\Local\Microsoft\Windows\Temporary Internet Files\Content.IE5\8ORMKK27\MC900433941[1].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83634" y="965163"/>
              <a:ext cx="1432667" cy="14326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TextBox 40"/>
            <p:cNvSpPr txBox="1">
              <a:spLocks noChangeArrowheads="1"/>
            </p:cNvSpPr>
            <p:nvPr/>
          </p:nvSpPr>
          <p:spPr bwMode="auto">
            <a:xfrm>
              <a:off x="1822743" y="2332230"/>
              <a:ext cx="1198562" cy="4107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en-US" altLang="en-US" sz="1200" b="1" dirty="0">
                  <a:solidFill>
                    <a:prstClr val="black"/>
                  </a:solidFill>
                </a:rPr>
                <a:t>Prime</a:t>
              </a:r>
            </a:p>
          </p:txBody>
        </p:sp>
        <p:sp>
          <p:nvSpPr>
            <p:cNvPr id="13" name="TextBox 43"/>
            <p:cNvSpPr txBox="1">
              <a:spLocks noChangeArrowheads="1"/>
            </p:cNvSpPr>
            <p:nvPr/>
          </p:nvSpPr>
          <p:spPr bwMode="auto">
            <a:xfrm>
              <a:off x="1323281" y="5242164"/>
              <a:ext cx="2204158" cy="4107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en-US" altLang="en-US" sz="1200" b="1" dirty="0">
                  <a:solidFill>
                    <a:prstClr val="black"/>
                  </a:solidFill>
                </a:rPr>
                <a:t>Subcontractor</a:t>
              </a:r>
            </a:p>
          </p:txBody>
        </p:sp>
        <p:pic>
          <p:nvPicPr>
            <p:cNvPr id="14" name="Picture 33" descr="C:\Users\Fable\AppData\Local\Microsoft\Windows\Temporary Internet Files\Content.IE5\X5T015VL\MC900433942[1].pn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621631" y="3624756"/>
              <a:ext cx="1426369" cy="14263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 name="TextBox 60"/>
            <p:cNvSpPr txBox="1">
              <a:spLocks noChangeArrowheads="1"/>
            </p:cNvSpPr>
            <p:nvPr/>
          </p:nvSpPr>
          <p:spPr bwMode="auto">
            <a:xfrm rot="320525">
              <a:off x="3290798" y="2333304"/>
              <a:ext cx="3099636" cy="61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US" altLang="en-US" sz="1050" i="1" dirty="0">
                  <a:solidFill>
                    <a:prstClr val="black"/>
                  </a:solidFill>
                </a:rPr>
                <a:t>Submit subcontractor </a:t>
              </a:r>
              <a:r>
                <a:rPr lang="en-US" altLang="en-US" sz="1050" b="1" i="1" dirty="0">
                  <a:solidFill>
                    <a:srgbClr val="FF0000"/>
                  </a:solidFill>
                </a:rPr>
                <a:t>actual paid</a:t>
              </a:r>
              <a:r>
                <a:rPr lang="en-US" altLang="en-US" sz="1050" i="1" dirty="0">
                  <a:solidFill>
                    <a:prstClr val="black"/>
                  </a:solidFill>
                </a:rPr>
                <a:t> invoice amounts</a:t>
              </a:r>
              <a:endParaRPr lang="en-US" altLang="en-US" sz="1050" i="1" baseline="30000" dirty="0">
                <a:solidFill>
                  <a:prstClr val="black"/>
                </a:solidFill>
              </a:endParaRPr>
            </a:p>
          </p:txBody>
        </p:sp>
        <p:sp>
          <p:nvSpPr>
            <p:cNvPr id="16" name="TextBox 69"/>
            <p:cNvSpPr txBox="1">
              <a:spLocks noChangeArrowheads="1"/>
            </p:cNvSpPr>
            <p:nvPr/>
          </p:nvSpPr>
          <p:spPr bwMode="auto">
            <a:xfrm rot="21005088">
              <a:off x="3589051" y="3708757"/>
              <a:ext cx="3132137" cy="61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US" altLang="en-US" sz="1050" i="1" dirty="0">
                  <a:solidFill>
                    <a:prstClr val="black"/>
                  </a:solidFill>
                </a:rPr>
                <a:t>Submit actual payments </a:t>
              </a:r>
              <a:r>
                <a:rPr lang="en-US" altLang="en-US" sz="1050" b="1" i="1" dirty="0">
                  <a:solidFill>
                    <a:srgbClr val="FF0000"/>
                  </a:solidFill>
                </a:rPr>
                <a:t>received</a:t>
              </a:r>
              <a:endParaRPr lang="en-US" altLang="en-US" sz="1050" b="1" i="1" baseline="30000" dirty="0">
                <a:solidFill>
                  <a:srgbClr val="FF0000"/>
                </a:solidFill>
              </a:endParaRPr>
            </a:p>
          </p:txBody>
        </p:sp>
        <p:sp>
          <p:nvSpPr>
            <p:cNvPr id="17" name="TextBox 62"/>
            <p:cNvSpPr txBox="1">
              <a:spLocks noChangeArrowheads="1"/>
            </p:cNvSpPr>
            <p:nvPr/>
          </p:nvSpPr>
          <p:spPr bwMode="auto">
            <a:xfrm>
              <a:off x="968121" y="2904490"/>
              <a:ext cx="1231027" cy="3593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US" altLang="en-US" sz="975" b="1" dirty="0">
                  <a:solidFill>
                    <a:prstClr val="black"/>
                  </a:solidFill>
                </a:rPr>
                <a:t>Payment</a:t>
              </a:r>
            </a:p>
          </p:txBody>
        </p:sp>
      </p:grpSp>
      <p:cxnSp>
        <p:nvCxnSpPr>
          <p:cNvPr id="20" name="Straight Arrow Connector 19"/>
          <p:cNvCxnSpPr/>
          <p:nvPr/>
        </p:nvCxnSpPr>
        <p:spPr>
          <a:xfrm flipV="1">
            <a:off x="8206828" y="4060254"/>
            <a:ext cx="1574846" cy="295178"/>
          </a:xfrm>
          <a:prstGeom prst="straightConnector1">
            <a:avLst/>
          </a:prstGeom>
          <a:ln w="41275">
            <a:solidFill>
              <a:srgbClr val="002060"/>
            </a:solidFill>
            <a:tailEnd type="triangle"/>
          </a:ln>
        </p:spPr>
        <p:style>
          <a:lnRef idx="1">
            <a:schemeClr val="accent1"/>
          </a:lnRef>
          <a:fillRef idx="0">
            <a:schemeClr val="accent1"/>
          </a:fillRef>
          <a:effectRef idx="0">
            <a:schemeClr val="accent1"/>
          </a:effectRef>
          <a:fontRef idx="minor">
            <a:schemeClr val="tx1"/>
          </a:fontRef>
        </p:style>
      </p:cxnSp>
      <p:cxnSp>
        <p:nvCxnSpPr>
          <p:cNvPr id="27" name="Straight Arrow Connector 26"/>
          <p:cNvCxnSpPr/>
          <p:nvPr/>
        </p:nvCxnSpPr>
        <p:spPr>
          <a:xfrm>
            <a:off x="8193801" y="2959263"/>
            <a:ext cx="1587873" cy="203945"/>
          </a:xfrm>
          <a:prstGeom prst="straightConnector1">
            <a:avLst/>
          </a:prstGeom>
          <a:ln w="41275">
            <a:solidFill>
              <a:srgbClr val="002060"/>
            </a:solidFill>
            <a:tailEnd type="triangle"/>
          </a:ln>
        </p:spPr>
        <p:style>
          <a:lnRef idx="1">
            <a:schemeClr val="accent1"/>
          </a:lnRef>
          <a:fillRef idx="0">
            <a:schemeClr val="accent1"/>
          </a:fillRef>
          <a:effectRef idx="0">
            <a:schemeClr val="accent1"/>
          </a:effectRef>
          <a:fontRef idx="minor">
            <a:schemeClr val="tx1"/>
          </a:fontRef>
        </p:style>
      </p:cxnSp>
      <p:cxnSp>
        <p:nvCxnSpPr>
          <p:cNvPr id="30" name="Straight Arrow Connector 29"/>
          <p:cNvCxnSpPr>
            <a:stCxn id="12" idx="2"/>
          </p:cNvCxnSpPr>
          <p:nvPr/>
        </p:nvCxnSpPr>
        <p:spPr>
          <a:xfrm>
            <a:off x="7490738" y="3480967"/>
            <a:ext cx="57708" cy="747575"/>
          </a:xfrm>
          <a:prstGeom prst="straightConnector1">
            <a:avLst/>
          </a:prstGeom>
          <a:ln w="41275">
            <a:solidFill>
              <a:srgbClr val="00206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68720670"/>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1450339" y="831489"/>
            <a:ext cx="3985260" cy="544195"/>
          </a:xfrm>
          <a:prstGeom prst="rect">
            <a:avLst/>
          </a:prstGeom>
        </p:spPr>
        <p:txBody>
          <a:bodyPr vert="horz" wrap="square" lIns="0" tIns="12700" rIns="0" bIns="0" rtlCol="0">
            <a:spAutoFit/>
          </a:bodyPr>
          <a:lstStyle/>
          <a:p>
            <a:pPr marL="12700">
              <a:lnSpc>
                <a:spcPct val="100000"/>
              </a:lnSpc>
              <a:spcBef>
                <a:spcPts val="100"/>
              </a:spcBef>
            </a:pPr>
            <a:r>
              <a:rPr lang="en-US" sz="3400" spc="-10" dirty="0">
                <a:latin typeface="Times New Roman" panose="02020603050405020304" pitchFamily="18" charset="0"/>
                <a:cs typeface="Times New Roman" panose="02020603050405020304" pitchFamily="18" charset="0"/>
              </a:rPr>
              <a:t>Proposal Preparation</a:t>
            </a:r>
            <a:endParaRPr sz="3400" dirty="0">
              <a:latin typeface="Times New Roman" panose="02020603050405020304" pitchFamily="18" charset="0"/>
              <a:cs typeface="Times New Roman" panose="02020603050405020304" pitchFamily="18" charset="0"/>
            </a:endParaRPr>
          </a:p>
        </p:txBody>
      </p:sp>
      <p:sp>
        <p:nvSpPr>
          <p:cNvPr id="4" name="object 4"/>
          <p:cNvSpPr txBox="1">
            <a:spLocks noGrp="1"/>
          </p:cNvSpPr>
          <p:nvPr>
            <p:ph type="sldNum" sz="quarter" idx="7"/>
          </p:nvPr>
        </p:nvSpPr>
        <p:spPr>
          <a:xfrm>
            <a:off x="9223804" y="6498483"/>
            <a:ext cx="347979" cy="285115"/>
          </a:xfrm>
          <a:prstGeom prst="rect">
            <a:avLst/>
          </a:prstGeom>
        </p:spPr>
        <p:txBody>
          <a:bodyPr vert="horz" wrap="square" lIns="0" tIns="0" rIns="0" bIns="0" rtlCol="0">
            <a:spAutoFit/>
          </a:bodyPr>
          <a:lstStyle>
            <a:defPPr>
              <a:defRPr lang="en-US"/>
            </a:defPPr>
            <a:lvl1pPr marL="0" algn="l" defTabSz="914400" rtl="0" eaLnBrk="1" latinLnBrk="0" hangingPunct="1">
              <a:defRPr sz="1800" b="0" i="0" kern="1200">
                <a:solidFill>
                  <a:schemeClr val="bg1"/>
                </a:solidFill>
                <a:latin typeface="Franklin Gothic Book"/>
                <a:ea typeface="+mn-ea"/>
                <a:cs typeface="Franklin Gothic Book"/>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38100">
              <a:lnSpc>
                <a:spcPts val="2110"/>
              </a:lnSpc>
            </a:pPr>
            <a:fld id="{81D60167-4931-47E6-BA6A-407CBD079E47}" type="slidenum">
              <a:rPr lang="en-US" smtClean="0"/>
              <a:pPr marL="38100">
                <a:lnSpc>
                  <a:spcPts val="2110"/>
                </a:lnSpc>
              </a:pPr>
              <a:t>37</a:t>
            </a:fld>
            <a:endParaRPr dirty="0"/>
          </a:p>
        </p:txBody>
      </p:sp>
      <p:sp>
        <p:nvSpPr>
          <p:cNvPr id="3" name="object 3"/>
          <p:cNvSpPr txBox="1"/>
          <p:nvPr/>
        </p:nvSpPr>
        <p:spPr>
          <a:xfrm>
            <a:off x="1374139" y="1707214"/>
            <a:ext cx="9179560" cy="3766416"/>
          </a:xfrm>
          <a:prstGeom prst="rect">
            <a:avLst/>
          </a:prstGeom>
        </p:spPr>
        <p:txBody>
          <a:bodyPr vert="horz" wrap="square" lIns="0" tIns="100330" rIns="0" bIns="0" rtlCol="0">
            <a:spAutoFit/>
          </a:bodyPr>
          <a:lstStyle/>
          <a:p>
            <a:pPr marL="396240" indent="-384175">
              <a:lnSpc>
                <a:spcPct val="100000"/>
              </a:lnSpc>
              <a:spcBef>
                <a:spcPts val="790"/>
              </a:spcBef>
              <a:buFont typeface="Franklin Gothic Book"/>
              <a:buChar char="■"/>
              <a:tabLst>
                <a:tab pos="396240" algn="l"/>
                <a:tab pos="396875" algn="l"/>
              </a:tabLst>
            </a:pPr>
            <a:r>
              <a:rPr sz="2400" b="1" spc="-5" dirty="0">
                <a:latin typeface="Times New Roman"/>
                <a:cs typeface="Times New Roman"/>
              </a:rPr>
              <a:t>Buy</a:t>
            </a:r>
            <a:r>
              <a:rPr sz="2400" b="1" dirty="0">
                <a:latin typeface="Times New Roman"/>
                <a:cs typeface="Times New Roman"/>
              </a:rPr>
              <a:t> </a:t>
            </a:r>
            <a:r>
              <a:rPr sz="2400" b="1" spc="-5" dirty="0">
                <a:latin typeface="Times New Roman"/>
                <a:cs typeface="Times New Roman"/>
              </a:rPr>
              <a:t>Indiana</a:t>
            </a:r>
            <a:endParaRPr sz="2400" dirty="0">
              <a:latin typeface="Times New Roman"/>
              <a:cs typeface="Times New Roman"/>
            </a:endParaRPr>
          </a:p>
          <a:p>
            <a:pPr marL="927100" lvl="1" indent="-384175">
              <a:lnSpc>
                <a:spcPct val="100000"/>
              </a:lnSpc>
              <a:spcBef>
                <a:spcPts val="575"/>
              </a:spcBef>
              <a:buFont typeface="Franklin Gothic Book"/>
              <a:buChar char="–"/>
              <a:tabLst>
                <a:tab pos="926465" algn="l"/>
                <a:tab pos="927100" algn="l"/>
              </a:tabLst>
            </a:pPr>
            <a:r>
              <a:rPr sz="2000" spc="-15" dirty="0">
                <a:latin typeface="Times New Roman"/>
                <a:cs typeface="Times New Roman"/>
              </a:rPr>
              <a:t>Respondent’s </a:t>
            </a:r>
            <a:r>
              <a:rPr sz="2000" spc="-5" dirty="0">
                <a:latin typeface="Times New Roman"/>
                <a:cs typeface="Times New Roman"/>
              </a:rPr>
              <a:t>Buy Indiana status must be finalized by proposal due</a:t>
            </a:r>
            <a:r>
              <a:rPr sz="2000" spc="-35" dirty="0">
                <a:latin typeface="Times New Roman"/>
                <a:cs typeface="Times New Roman"/>
              </a:rPr>
              <a:t> </a:t>
            </a:r>
            <a:r>
              <a:rPr sz="2000" spc="-5" dirty="0">
                <a:latin typeface="Times New Roman"/>
                <a:cs typeface="Times New Roman"/>
              </a:rPr>
              <a:t>date.</a:t>
            </a:r>
            <a:endParaRPr sz="2000" dirty="0">
              <a:latin typeface="Times New Roman"/>
              <a:cs typeface="Times New Roman"/>
            </a:endParaRPr>
          </a:p>
          <a:p>
            <a:pPr marL="926465" marR="445770" lvl="1" indent="-384175">
              <a:lnSpc>
                <a:spcPts val="2260"/>
              </a:lnSpc>
              <a:spcBef>
                <a:spcPts val="745"/>
              </a:spcBef>
              <a:buFont typeface="Franklin Gothic Book"/>
              <a:buChar char="–"/>
              <a:tabLst>
                <a:tab pos="926465" algn="l"/>
                <a:tab pos="927100" algn="l"/>
              </a:tabLst>
            </a:pPr>
            <a:r>
              <a:rPr sz="2000" spc="-5" dirty="0">
                <a:latin typeface="Times New Roman"/>
                <a:cs typeface="Times New Roman"/>
              </a:rPr>
              <a:t>It is the </a:t>
            </a:r>
            <a:r>
              <a:rPr sz="2000" spc="-15" dirty="0">
                <a:latin typeface="Times New Roman"/>
                <a:cs typeface="Times New Roman"/>
              </a:rPr>
              <a:t>Respondent’s </a:t>
            </a:r>
            <a:r>
              <a:rPr sz="2000" spc="-5" dirty="0">
                <a:latin typeface="Times New Roman"/>
                <a:cs typeface="Times New Roman"/>
              </a:rPr>
              <a:t>responsibility to confirm its Buy Indiana status for this  portion of the</a:t>
            </a:r>
            <a:r>
              <a:rPr sz="2000" spc="-35" dirty="0">
                <a:latin typeface="Times New Roman"/>
                <a:cs typeface="Times New Roman"/>
              </a:rPr>
              <a:t> </a:t>
            </a:r>
            <a:r>
              <a:rPr sz="2000" spc="-5" dirty="0">
                <a:latin typeface="Times New Roman"/>
                <a:cs typeface="Times New Roman"/>
              </a:rPr>
              <a:t>process.</a:t>
            </a:r>
            <a:endParaRPr sz="2000" dirty="0">
              <a:latin typeface="Times New Roman"/>
              <a:cs typeface="Times New Roman"/>
            </a:endParaRPr>
          </a:p>
          <a:p>
            <a:pPr marL="927100" lvl="1" indent="-384175">
              <a:lnSpc>
                <a:spcPts val="2330"/>
              </a:lnSpc>
              <a:spcBef>
                <a:spcPts val="500"/>
              </a:spcBef>
              <a:buFont typeface="Franklin Gothic Book"/>
              <a:buChar char="–"/>
              <a:tabLst>
                <a:tab pos="926465" algn="l"/>
                <a:tab pos="927100" algn="l"/>
              </a:tabLst>
            </a:pPr>
            <a:r>
              <a:rPr sz="2000" spc="-5" dirty="0">
                <a:latin typeface="Times New Roman"/>
                <a:cs typeface="Times New Roman"/>
              </a:rPr>
              <a:t>Respondent must clearly indicate which preference(s) they intend to claim</a:t>
            </a:r>
            <a:r>
              <a:rPr sz="2000" spc="-40" dirty="0">
                <a:latin typeface="Times New Roman"/>
                <a:cs typeface="Times New Roman"/>
              </a:rPr>
              <a:t> </a:t>
            </a:r>
            <a:r>
              <a:rPr sz="2000" spc="-5" dirty="0">
                <a:latin typeface="Times New Roman"/>
                <a:cs typeface="Times New Roman"/>
              </a:rPr>
              <a:t>in</a:t>
            </a:r>
            <a:endParaRPr sz="2000" dirty="0">
              <a:latin typeface="Times New Roman"/>
              <a:cs typeface="Times New Roman"/>
            </a:endParaRPr>
          </a:p>
          <a:p>
            <a:pPr marL="926465">
              <a:lnSpc>
                <a:spcPts val="2330"/>
              </a:lnSpc>
            </a:pPr>
            <a:r>
              <a:rPr sz="2000" b="1" spc="-5" dirty="0">
                <a:latin typeface="Times New Roman"/>
                <a:cs typeface="Times New Roman"/>
              </a:rPr>
              <a:t>Attachment </a:t>
            </a:r>
            <a:r>
              <a:rPr sz="2000" b="1" dirty="0">
                <a:latin typeface="Times New Roman"/>
                <a:cs typeface="Times New Roman"/>
              </a:rPr>
              <a:t>J</a:t>
            </a:r>
            <a:r>
              <a:rPr sz="2000" dirty="0">
                <a:latin typeface="Times New Roman"/>
                <a:cs typeface="Times New Roman"/>
              </a:rPr>
              <a:t>.</a:t>
            </a:r>
          </a:p>
          <a:p>
            <a:pPr marL="926465" marR="5080" lvl="1" indent="-384175">
              <a:lnSpc>
                <a:spcPts val="2260"/>
              </a:lnSpc>
              <a:spcBef>
                <a:spcPts val="750"/>
              </a:spcBef>
              <a:buFont typeface="Franklin Gothic Book"/>
              <a:buChar char="–"/>
              <a:tabLst>
                <a:tab pos="926465" algn="l"/>
                <a:tab pos="927100" algn="l"/>
              </a:tabLst>
            </a:pPr>
            <a:r>
              <a:rPr sz="2000" spc="-5" dirty="0">
                <a:latin typeface="Times New Roman"/>
                <a:cs typeface="Times New Roman"/>
              </a:rPr>
              <a:t>Respondents that wish to claim the Buy Indiana preference must have an email  confirmation of their Buy Indiana status provided by </a:t>
            </a:r>
            <a:r>
              <a:rPr sz="2000" spc="-5" dirty="0">
                <a:latin typeface="Times New Roman"/>
                <a:cs typeface="Times New Roman"/>
                <a:hlinkClick r:id="rId2">
                  <a:extLst>
                    <a:ext uri="{A12FA001-AC4F-418D-AE19-62706E023703}">
                      <ahyp:hlinkClr xmlns:ahyp="http://schemas.microsoft.com/office/drawing/2018/hyperlinkcolor" val="tx"/>
                    </a:ext>
                  </a:extLst>
                </a:hlinkClick>
              </a:rPr>
              <a:t> buyindianainvest@idoa.in.gov </a:t>
            </a:r>
            <a:r>
              <a:rPr sz="2000" spc="-5" dirty="0">
                <a:latin typeface="Times New Roman"/>
                <a:cs typeface="Times New Roman"/>
              </a:rPr>
              <a:t>included in the proposal response. The email  confirmation must have been provided from within one year prior to the proposal  due</a:t>
            </a:r>
            <a:r>
              <a:rPr sz="2000" spc="-10" dirty="0">
                <a:latin typeface="Times New Roman"/>
                <a:cs typeface="Times New Roman"/>
              </a:rPr>
              <a:t> </a:t>
            </a:r>
            <a:r>
              <a:rPr sz="2000" spc="-5" dirty="0">
                <a:latin typeface="Times New Roman"/>
                <a:cs typeface="Times New Roman"/>
              </a:rPr>
              <a:t>date.</a:t>
            </a:r>
            <a:endParaRPr sz="2000" dirty="0">
              <a:latin typeface="Times New Roman"/>
              <a:cs typeface="Times New Roman"/>
            </a:endParaRP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ADAE4BA3-C749-4ECF-6235-EBD383FA2526}"/>
              </a:ext>
            </a:extLst>
          </p:cNvPr>
          <p:cNvSpPr>
            <a:spLocks noGrp="1"/>
          </p:cNvSpPr>
          <p:nvPr>
            <p:ph type="title"/>
          </p:nvPr>
        </p:nvSpPr>
        <p:spPr>
          <a:xfrm>
            <a:off x="1371600" y="871538"/>
            <a:ext cx="9601200" cy="828675"/>
          </a:xfrm>
        </p:spPr>
        <p:txBody>
          <a:bodyPr/>
          <a:lstStyle/>
          <a:p>
            <a:r>
              <a:rPr lang="en-US" sz="3400" dirty="0">
                <a:latin typeface="Times New Roman" panose="02020603050405020304" pitchFamily="18" charset="0"/>
                <a:cs typeface="Times New Roman" panose="02020603050405020304" pitchFamily="18" charset="0"/>
              </a:rPr>
              <a:t>Proposal Preparation  </a:t>
            </a:r>
            <a:br>
              <a:rPr lang="en-US" sz="3200" dirty="0">
                <a:latin typeface="Times New Roman" panose="02020603050405020304" pitchFamily="18" charset="0"/>
                <a:cs typeface="Times New Roman" panose="02020603050405020304" pitchFamily="18" charset="0"/>
              </a:rPr>
            </a:br>
            <a:r>
              <a:rPr lang="en-US" sz="3000" dirty="0">
                <a:latin typeface="Times New Roman" panose="02020603050405020304" pitchFamily="18" charset="0"/>
                <a:cs typeface="Times New Roman" panose="02020603050405020304" pitchFamily="18" charset="0"/>
              </a:rPr>
              <a:t>Indiana Economic Impact Form (Attachment C)</a:t>
            </a:r>
          </a:p>
        </p:txBody>
      </p:sp>
      <p:sp>
        <p:nvSpPr>
          <p:cNvPr id="9" name="Content Placeholder 2">
            <a:extLst>
              <a:ext uri="{FF2B5EF4-FFF2-40B4-BE49-F238E27FC236}">
                <a16:creationId xmlns:a16="http://schemas.microsoft.com/office/drawing/2014/main" id="{4CFCB50D-4C3D-5242-D5C2-CE0E426A0DA9}"/>
              </a:ext>
            </a:extLst>
          </p:cNvPr>
          <p:cNvSpPr>
            <a:spLocks noGrp="1"/>
          </p:cNvSpPr>
          <p:nvPr>
            <p:ph idx="1"/>
          </p:nvPr>
        </p:nvSpPr>
        <p:spPr>
          <a:xfrm>
            <a:off x="1371600" y="2222206"/>
            <a:ext cx="9601200" cy="3701136"/>
          </a:xfrm>
        </p:spPr>
        <p:txBody>
          <a:bodyPr>
            <a:normAutofit fontScale="92500" lnSpcReduction="10000"/>
          </a:bodyPr>
          <a:lstStyle/>
          <a:p>
            <a:r>
              <a:rPr lang="en-US" sz="2200" dirty="0">
                <a:solidFill>
                  <a:schemeClr val="tx1"/>
                </a:solidFill>
                <a:latin typeface="Times New Roman" panose="02020603050405020304" pitchFamily="18" charset="0"/>
                <a:cs typeface="Times New Roman" panose="02020603050405020304" pitchFamily="18" charset="0"/>
              </a:rPr>
              <a:t>Please complete the template provided for the IEI filling out information on tab Attachment C and tab FTE Details </a:t>
            </a:r>
          </a:p>
          <a:p>
            <a:r>
              <a:rPr lang="en-US" sz="2200" dirty="0">
                <a:solidFill>
                  <a:schemeClr val="tx1"/>
                </a:solidFill>
                <a:latin typeface="Times New Roman" panose="02020603050405020304" pitchFamily="18" charset="0"/>
                <a:cs typeface="Times New Roman" panose="02020603050405020304" pitchFamily="18" charset="0"/>
              </a:rPr>
              <a:t>Form must be signed on tab Attachment C, electronic signatures are acceptable </a:t>
            </a:r>
          </a:p>
          <a:p>
            <a:r>
              <a:rPr lang="en-US" sz="2200" dirty="0">
                <a:solidFill>
                  <a:schemeClr val="tx1"/>
                </a:solidFill>
                <a:latin typeface="Times New Roman" panose="02020603050405020304" pitchFamily="18" charset="0"/>
                <a:cs typeface="Times New Roman" panose="02020603050405020304" pitchFamily="18" charset="0"/>
              </a:rPr>
              <a:t>Complete only the yellow shaded cells on tab FTE Details </a:t>
            </a:r>
            <a:endParaRPr lang="en-US" sz="2200" b="1" i="0" dirty="0">
              <a:solidFill>
                <a:schemeClr val="tx1"/>
              </a:solidFill>
              <a:latin typeface="Times New Roman" panose="02020603050405020304" pitchFamily="18" charset="0"/>
              <a:cs typeface="Times New Roman" panose="02020603050405020304" pitchFamily="18" charset="0"/>
            </a:endParaRPr>
          </a:p>
          <a:p>
            <a:pPr lvl="1">
              <a:buFont typeface="Wingdings" panose="05000000000000000000" pitchFamily="2" charset="2"/>
              <a:buChar char="q"/>
            </a:pPr>
            <a:r>
              <a:rPr lang="en-US" sz="1800" i="0" dirty="0">
                <a:solidFill>
                  <a:schemeClr val="tx1"/>
                </a:solidFill>
                <a:latin typeface="Times New Roman" panose="02020603050405020304" pitchFamily="18" charset="0"/>
                <a:cs typeface="Times New Roman" panose="02020603050405020304" pitchFamily="18" charset="0"/>
              </a:rPr>
              <a:t>Definitions of FTE (Full-Time Equivalent)</a:t>
            </a:r>
          </a:p>
          <a:p>
            <a:pPr marL="0" indent="0">
              <a:buNone/>
            </a:pPr>
            <a:r>
              <a:rPr lang="en-US" sz="1700" dirty="0">
                <a:solidFill>
                  <a:schemeClr val="tx1"/>
                </a:solidFill>
                <a:latin typeface="Times New Roman" panose="02020603050405020304" pitchFamily="18" charset="0"/>
                <a:cs typeface="Times New Roman" panose="02020603050405020304" pitchFamily="18" charset="0"/>
              </a:rPr>
              <a:t>Examples:</a:t>
            </a:r>
          </a:p>
          <a:p>
            <a:pPr marL="0" indent="0">
              <a:buNone/>
            </a:pPr>
            <a:r>
              <a:rPr lang="en-US" sz="1700" dirty="0">
                <a:solidFill>
                  <a:schemeClr val="tx1"/>
                </a:solidFill>
                <a:latin typeface="Times New Roman" panose="02020603050405020304" pitchFamily="18" charset="0"/>
                <a:cs typeface="Times New Roman" panose="02020603050405020304" pitchFamily="18" charset="0"/>
              </a:rPr>
              <a:t>5 employees x 48 months (48 months working solely on this project) x 1 (time spent solely on this project) = 240 months / 48 months (length of contract) = 5 FTEs  </a:t>
            </a:r>
          </a:p>
          <a:p>
            <a:pPr marL="0" indent="0">
              <a:buNone/>
            </a:pPr>
            <a:r>
              <a:rPr lang="en-US" sz="1700" dirty="0">
                <a:solidFill>
                  <a:schemeClr val="tx1"/>
                </a:solidFill>
                <a:latin typeface="Times New Roman" panose="02020603050405020304" pitchFamily="18" charset="0"/>
                <a:cs typeface="Times New Roman" panose="02020603050405020304" pitchFamily="18" charset="0"/>
              </a:rPr>
              <a:t>3 employees x 48 months x .5 (splitting time equally between 2 projects) = 72 months / 48 months = 1.5 FTEs</a:t>
            </a:r>
          </a:p>
          <a:p>
            <a:pPr marL="0" indent="0">
              <a:buNone/>
            </a:pPr>
            <a:r>
              <a:rPr lang="en-US" sz="1700" dirty="0">
                <a:solidFill>
                  <a:schemeClr val="tx1"/>
                </a:solidFill>
                <a:latin typeface="Times New Roman" panose="02020603050405020304" pitchFamily="18" charset="0"/>
                <a:cs typeface="Times New Roman" panose="02020603050405020304" pitchFamily="18" charset="0"/>
              </a:rPr>
              <a:t>2 employees x 12 months (12 months dedicated solely to this project) x 1 (time spent solely on this project) = 24 months / 48 months = .5 FTEs</a:t>
            </a:r>
          </a:p>
        </p:txBody>
      </p:sp>
    </p:spTree>
    <p:extLst>
      <p:ext uri="{BB962C8B-B14F-4D97-AF65-F5344CB8AC3E}">
        <p14:creationId xmlns:p14="http://schemas.microsoft.com/office/powerpoint/2010/main" val="3653386002"/>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latin typeface="Times New Roman" panose="02020603050405020304" pitchFamily="18" charset="0"/>
                <a:cs typeface="Times New Roman" panose="02020603050405020304" pitchFamily="18" charset="0"/>
              </a:rPr>
              <a:t>Submission Requirements</a:t>
            </a:r>
            <a:br>
              <a:rPr lang="en-US" dirty="0">
                <a:latin typeface="Garamond" panose="02020404030301010803" pitchFamily="18" charset="0"/>
              </a:rPr>
            </a:br>
            <a:endParaRPr lang="en-US" dirty="0">
              <a:latin typeface="Garamond" panose="02020404030301010803" pitchFamily="18" charset="0"/>
            </a:endParaRPr>
          </a:p>
        </p:txBody>
      </p:sp>
      <p:sp>
        <p:nvSpPr>
          <p:cNvPr id="6" name="Content Placeholder 5"/>
          <p:cNvSpPr>
            <a:spLocks noGrp="1"/>
          </p:cNvSpPr>
          <p:nvPr>
            <p:ph idx="1"/>
          </p:nvPr>
        </p:nvSpPr>
        <p:spPr>
          <a:xfrm>
            <a:off x="1371599" y="1848255"/>
            <a:ext cx="9741877" cy="4357992"/>
          </a:xfrm>
        </p:spPr>
        <p:txBody>
          <a:bodyPr>
            <a:normAutofit fontScale="55000" lnSpcReduction="20000"/>
          </a:bodyPr>
          <a:lstStyle/>
          <a:p>
            <a:pPr marL="0" indent="0">
              <a:buNone/>
            </a:pPr>
            <a:r>
              <a:rPr lang="en-US" sz="3200" dirty="0">
                <a:solidFill>
                  <a:schemeClr val="tx1"/>
                </a:solidFill>
                <a:latin typeface="Times New Roman" panose="02020603050405020304" pitchFamily="18" charset="0"/>
                <a:cs typeface="Times New Roman" panose="02020603050405020304" pitchFamily="18" charset="0"/>
              </a:rPr>
              <a:t>All submissions must be made through a </a:t>
            </a:r>
            <a:r>
              <a:rPr lang="en-US" sz="3200" b="1" i="1" dirty="0">
                <a:solidFill>
                  <a:schemeClr val="tx1"/>
                </a:solidFill>
                <a:latin typeface="Times New Roman" panose="02020603050405020304" pitchFamily="18" charset="0"/>
                <a:cs typeface="Times New Roman" panose="02020603050405020304" pitchFamily="18" charset="0"/>
              </a:rPr>
              <a:t>two-part</a:t>
            </a:r>
            <a:r>
              <a:rPr lang="en-US" sz="3200" dirty="0">
                <a:solidFill>
                  <a:schemeClr val="tx1"/>
                </a:solidFill>
                <a:latin typeface="Times New Roman" panose="02020603050405020304" pitchFamily="18" charset="0"/>
                <a:cs typeface="Times New Roman" panose="02020603050405020304" pitchFamily="18" charset="0"/>
              </a:rPr>
              <a:t> process as described in RFP Sections 1.8 and 2.1. </a:t>
            </a:r>
          </a:p>
          <a:p>
            <a:r>
              <a:rPr lang="en-US" sz="3200" b="1" dirty="0">
                <a:solidFill>
                  <a:schemeClr val="tx1"/>
                </a:solidFill>
                <a:latin typeface="Times New Roman" panose="02020603050405020304" pitchFamily="18" charset="0"/>
                <a:cs typeface="Times New Roman" panose="02020603050405020304" pitchFamily="18" charset="0"/>
              </a:rPr>
              <a:t>Part One: Procurement Submission Form</a:t>
            </a:r>
          </a:p>
          <a:p>
            <a:pPr lvl="1"/>
            <a:r>
              <a:rPr lang="en-US" sz="2900" i="0" dirty="0">
                <a:solidFill>
                  <a:schemeClr val="tx1"/>
                </a:solidFill>
                <a:latin typeface="Times New Roman" panose="02020603050405020304" pitchFamily="18" charset="0"/>
                <a:cs typeface="Times New Roman" panose="02020603050405020304" pitchFamily="18" charset="0"/>
              </a:rPr>
              <a:t>Form is available via the </a:t>
            </a:r>
            <a:r>
              <a:rPr lang="en-US" sz="2900" i="0" dirty="0">
                <a:solidFill>
                  <a:schemeClr val="tx1"/>
                </a:solidFill>
                <a:latin typeface="Times New Roman" panose="02020603050405020304" pitchFamily="18" charset="0"/>
                <a:cs typeface="Times New Roman" panose="02020603050405020304" pitchFamily="18" charset="0"/>
                <a:hlinkClick r:id="rId3">
                  <a:extLst>
                    <a:ext uri="{A12FA001-AC4F-418D-AE19-62706E023703}">
                      <ahyp:hlinkClr xmlns:ahyp="http://schemas.microsoft.com/office/drawing/2018/hyperlinkcolor" val="tx"/>
                    </a:ext>
                  </a:extLst>
                </a:hlinkClick>
              </a:rPr>
              <a:t>Procurement Submission Form </a:t>
            </a:r>
            <a:r>
              <a:rPr lang="en-US" sz="2900" i="0" dirty="0">
                <a:solidFill>
                  <a:schemeClr val="tx1"/>
                </a:solidFill>
                <a:latin typeface="Times New Roman" panose="02020603050405020304" pitchFamily="18" charset="0"/>
                <a:cs typeface="Times New Roman" panose="02020603050405020304" pitchFamily="18" charset="0"/>
              </a:rPr>
              <a:t>link on the </a:t>
            </a:r>
            <a:r>
              <a:rPr lang="en-US" sz="2900" i="0" dirty="0">
                <a:solidFill>
                  <a:schemeClr val="tx1"/>
                </a:solidFill>
                <a:latin typeface="Times New Roman" panose="02020603050405020304" pitchFamily="18" charset="0"/>
                <a:cs typeface="Times New Roman" panose="02020603050405020304" pitchFamily="18" charset="0"/>
                <a:hlinkClick r:id="rId4">
                  <a:extLst>
                    <a:ext uri="{A12FA001-AC4F-418D-AE19-62706E023703}">
                      <ahyp:hlinkClr xmlns:ahyp="http://schemas.microsoft.com/office/drawing/2018/hyperlinkcolor" val="tx"/>
                    </a:ext>
                  </a:extLst>
                </a:hlinkClick>
              </a:rPr>
              <a:t>Current Business Opportunities </a:t>
            </a:r>
            <a:r>
              <a:rPr lang="en-US" sz="2900" i="0" dirty="0">
                <a:solidFill>
                  <a:schemeClr val="tx1"/>
                </a:solidFill>
                <a:latin typeface="Times New Roman" panose="02020603050405020304" pitchFamily="18" charset="0"/>
                <a:cs typeface="Times New Roman" panose="02020603050405020304" pitchFamily="18" charset="0"/>
              </a:rPr>
              <a:t>page. </a:t>
            </a:r>
          </a:p>
          <a:p>
            <a:pPr lvl="1"/>
            <a:r>
              <a:rPr lang="en-US" sz="2900" i="0" dirty="0">
                <a:solidFill>
                  <a:schemeClr val="tx1"/>
                </a:solidFill>
                <a:latin typeface="Times New Roman" panose="02020603050405020304" pitchFamily="18" charset="0"/>
                <a:cs typeface="Times New Roman" panose="02020603050405020304" pitchFamily="18" charset="0"/>
              </a:rPr>
              <a:t>All fields must be completed, including uploading the Executive Summary and Attestation Form</a:t>
            </a:r>
          </a:p>
          <a:p>
            <a:pPr lvl="1"/>
            <a:r>
              <a:rPr lang="en-US" sz="2900" i="0" dirty="0">
                <a:solidFill>
                  <a:schemeClr val="tx1"/>
                </a:solidFill>
                <a:latin typeface="Times New Roman" panose="02020603050405020304" pitchFamily="18" charset="0"/>
                <a:cs typeface="Times New Roman" panose="02020603050405020304" pitchFamily="18" charset="0"/>
              </a:rPr>
              <a:t>The form must be submitted by the Part One due date and time listed in Section 1.24. Failure to submit the forms or submission after the due date and time will result in disqualification.</a:t>
            </a:r>
          </a:p>
          <a:p>
            <a:r>
              <a:rPr lang="en-US" sz="3300" b="1" dirty="0">
                <a:solidFill>
                  <a:schemeClr val="tx1"/>
                </a:solidFill>
                <a:latin typeface="Times New Roman" panose="02020603050405020304" pitchFamily="18" charset="0"/>
                <a:cs typeface="Times New Roman" panose="02020603050405020304" pitchFamily="18" charset="0"/>
              </a:rPr>
              <a:t>Part Two: Receipt of Proposals on Flash Drives</a:t>
            </a:r>
          </a:p>
          <a:p>
            <a:pPr lvl="1"/>
            <a:r>
              <a:rPr lang="en-US" sz="2900" i="0" dirty="0">
                <a:solidFill>
                  <a:schemeClr val="tx1"/>
                </a:solidFill>
                <a:latin typeface="Times New Roman" panose="02020603050405020304" pitchFamily="18" charset="0"/>
                <a:cs typeface="Times New Roman" panose="02020603050405020304" pitchFamily="18" charset="0"/>
              </a:rPr>
              <a:t>Proposal files must be mailed to the address listed in Section 1.8.</a:t>
            </a:r>
          </a:p>
          <a:p>
            <a:pPr lvl="1"/>
            <a:r>
              <a:rPr lang="en-US" sz="2900" i="0" dirty="0">
                <a:solidFill>
                  <a:schemeClr val="tx1"/>
                </a:solidFill>
                <a:latin typeface="Times New Roman" panose="02020603050405020304" pitchFamily="18" charset="0"/>
                <a:cs typeface="Times New Roman" panose="02020603050405020304" pitchFamily="18" charset="0"/>
              </a:rPr>
              <a:t>The proposal must be received by the Part Two due date and time listed in Section 1.24. Failure to submit the flash drive by the due date and time will result in disqualification.</a:t>
            </a:r>
            <a:endParaRPr lang="en-US" sz="2900" b="1" dirty="0">
              <a:solidFill>
                <a:schemeClr val="tx1"/>
              </a:solidFill>
              <a:latin typeface="Times New Roman" panose="02020603050405020304" pitchFamily="18" charset="0"/>
              <a:cs typeface="Times New Roman" panose="02020603050405020304" pitchFamily="18" charset="0"/>
            </a:endParaRPr>
          </a:p>
          <a:p>
            <a:r>
              <a:rPr lang="en-US" sz="3300" b="1" dirty="0">
                <a:solidFill>
                  <a:schemeClr val="tx1"/>
                </a:solidFill>
                <a:latin typeface="Times New Roman" panose="02020603050405020304" pitchFamily="18" charset="0"/>
                <a:cs typeface="Times New Roman" panose="02020603050405020304" pitchFamily="18" charset="0"/>
              </a:rPr>
              <a:t>You must be a registered bidder to submit a proposal. </a:t>
            </a:r>
          </a:p>
          <a:p>
            <a:pPr lvl="1"/>
            <a:r>
              <a:rPr lang="en-US" sz="2900" i="0" dirty="0">
                <a:solidFill>
                  <a:schemeClr val="tx1"/>
                </a:solidFill>
                <a:latin typeface="Times New Roman" panose="02020603050405020304" pitchFamily="18" charset="0"/>
                <a:cs typeface="Times New Roman" panose="02020603050405020304" pitchFamily="18" charset="0"/>
              </a:rPr>
              <a:t>Please refer to the </a:t>
            </a:r>
            <a:r>
              <a:rPr lang="en-US" sz="2900" i="0" dirty="0">
                <a:solidFill>
                  <a:schemeClr val="tx1"/>
                </a:solidFill>
                <a:latin typeface="Times New Roman" panose="02020603050405020304" pitchFamily="18" charset="0"/>
                <a:cs typeface="Times New Roman" panose="02020603050405020304" pitchFamily="18" charset="0"/>
                <a:hlinkClick r:id="rId5">
                  <a:extLst>
                    <a:ext uri="{A12FA001-AC4F-418D-AE19-62706E023703}">
                      <ahyp:hlinkClr xmlns:ahyp="http://schemas.microsoft.com/office/drawing/2018/hyperlinkcolor" val="tx"/>
                    </a:ext>
                  </a:extLst>
                </a:hlinkClick>
              </a:rPr>
              <a:t>Bidder Registration </a:t>
            </a:r>
            <a:r>
              <a:rPr lang="en-US" sz="2900" i="0" dirty="0">
                <a:solidFill>
                  <a:schemeClr val="tx1"/>
                </a:solidFill>
                <a:latin typeface="Times New Roman" panose="02020603050405020304" pitchFamily="18" charset="0"/>
                <a:cs typeface="Times New Roman" panose="02020603050405020304" pitchFamily="18" charset="0"/>
              </a:rPr>
              <a:t>tutorial page for instructions about creating or updating your Bidder Profile. </a:t>
            </a:r>
          </a:p>
          <a:p>
            <a:pPr marL="0" indent="0">
              <a:buNone/>
            </a:pPr>
            <a:r>
              <a:rPr lang="en-US" sz="2900" b="1" dirty="0">
                <a:solidFill>
                  <a:schemeClr val="tx1"/>
                </a:solidFill>
                <a:latin typeface="Times New Roman" panose="02020603050405020304" pitchFamily="18" charset="0"/>
                <a:cs typeface="Times New Roman" panose="02020603050405020304" pitchFamily="18" charset="0"/>
              </a:rPr>
              <a:t>It is your responsibility to ensure that all required documents and forms are submitted prior to the due dates. Failure to complete or submit required documents and forms may result in disqualification or loss of points. </a:t>
            </a:r>
          </a:p>
        </p:txBody>
      </p:sp>
    </p:spTree>
    <p:extLst>
      <p:ext uri="{BB962C8B-B14F-4D97-AF65-F5344CB8AC3E}">
        <p14:creationId xmlns:p14="http://schemas.microsoft.com/office/powerpoint/2010/main" val="194582012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latin typeface="Times New Roman" panose="02020603050405020304" pitchFamily="18" charset="0"/>
                <a:cs typeface="Times New Roman" panose="02020603050405020304" pitchFamily="18" charset="0"/>
              </a:rPr>
              <a:t>Purpose of the RFP</a:t>
            </a:r>
          </a:p>
        </p:txBody>
      </p:sp>
      <p:sp>
        <p:nvSpPr>
          <p:cNvPr id="6" name="Content Placeholder 5"/>
          <p:cNvSpPr>
            <a:spLocks noGrp="1"/>
          </p:cNvSpPr>
          <p:nvPr>
            <p:ph idx="1"/>
          </p:nvPr>
        </p:nvSpPr>
        <p:spPr>
          <a:xfrm>
            <a:off x="1371600" y="2093204"/>
            <a:ext cx="9601200" cy="2900191"/>
          </a:xfrm>
        </p:spPr>
        <p:txBody>
          <a:bodyPr>
            <a:normAutofit/>
          </a:bodyPr>
          <a:lstStyle/>
          <a:p>
            <a:pPr>
              <a:lnSpc>
                <a:spcPct val="74000"/>
              </a:lnSpc>
            </a:pPr>
            <a:r>
              <a:rPr lang="en-US" dirty="0">
                <a:solidFill>
                  <a:schemeClr val="tx1"/>
                </a:solidFill>
                <a:latin typeface="Times New Roman" panose="02020603050405020304" pitchFamily="18" charset="0"/>
                <a:cs typeface="Times New Roman" panose="02020603050405020304" pitchFamily="18" charset="0"/>
              </a:rPr>
              <a:t>The purpose of this solicitation is to select a respondent that can satisfy the State’s need for federally-required beneficiary support services, as described in 42 CFR § 438.71, for members in FSSA's Medicaid managed long-term services and supports (MLTSS) program called the </a:t>
            </a:r>
            <a:r>
              <a:rPr lang="en-US" b="1" dirty="0">
                <a:solidFill>
                  <a:schemeClr val="tx1"/>
                </a:solidFill>
                <a:latin typeface="Times New Roman" panose="02020603050405020304" pitchFamily="18" charset="0"/>
                <a:cs typeface="Times New Roman" panose="02020603050405020304" pitchFamily="18" charset="0"/>
              </a:rPr>
              <a:t>Indiana Pathways for Aging </a:t>
            </a:r>
            <a:r>
              <a:rPr lang="en-US" dirty="0">
                <a:solidFill>
                  <a:schemeClr val="tx1"/>
                </a:solidFill>
                <a:latin typeface="Times New Roman" panose="02020603050405020304" pitchFamily="18" charset="0"/>
                <a:cs typeface="Times New Roman" panose="02020603050405020304" pitchFamily="18" charset="0"/>
              </a:rPr>
              <a:t>program for adults aged 60 years and older. </a:t>
            </a:r>
          </a:p>
          <a:p>
            <a:pPr>
              <a:lnSpc>
                <a:spcPct val="74000"/>
              </a:lnSpc>
            </a:pPr>
            <a:endParaRPr lang="en-US" dirty="0">
              <a:solidFill>
                <a:schemeClr val="tx1"/>
              </a:solidFill>
              <a:latin typeface="Times New Roman" panose="02020603050405020304" pitchFamily="18" charset="0"/>
              <a:cs typeface="Times New Roman" panose="02020603050405020304" pitchFamily="18" charset="0"/>
            </a:endParaRPr>
          </a:p>
          <a:p>
            <a:pPr>
              <a:lnSpc>
                <a:spcPct val="74000"/>
              </a:lnSpc>
            </a:pPr>
            <a:r>
              <a:rPr lang="en-US" dirty="0">
                <a:solidFill>
                  <a:schemeClr val="tx1"/>
                </a:solidFill>
                <a:latin typeface="Times New Roman" panose="02020603050405020304" pitchFamily="18" charset="0"/>
                <a:cs typeface="Times New Roman" panose="02020603050405020304" pitchFamily="18" charset="0"/>
              </a:rPr>
              <a:t>It is the intent of FSSA to contract with a respondent that provides quality Member Support Services (MSS), which are “ombudsman-like” services such as education for members about managed care plans and assistance with members’ MCE inquiries, grievances, and appeals for Pathways for Aging program members. </a:t>
            </a:r>
          </a:p>
        </p:txBody>
      </p:sp>
    </p:spTree>
    <p:extLst>
      <p:ext uri="{BB962C8B-B14F-4D97-AF65-F5344CB8AC3E}">
        <p14:creationId xmlns:p14="http://schemas.microsoft.com/office/powerpoint/2010/main" val="4237097398"/>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7F16A7-7BD9-D585-C714-B2C2DA6EDB33}"/>
              </a:ext>
            </a:extLst>
          </p:cNvPr>
          <p:cNvSpPr>
            <a:spLocks noGrp="1"/>
          </p:cNvSpPr>
          <p:nvPr>
            <p:ph type="title"/>
          </p:nvPr>
        </p:nvSpPr>
        <p:spPr/>
        <p:txBody>
          <a:bodyPr/>
          <a:lstStyle/>
          <a:p>
            <a:r>
              <a:rPr lang="en-US" dirty="0">
                <a:latin typeface="Times New Roman" panose="02020603050405020304" pitchFamily="18" charset="0"/>
                <a:cs typeface="Times New Roman" panose="02020603050405020304" pitchFamily="18" charset="0"/>
              </a:rPr>
              <a:t>Submission Requirements Continued</a:t>
            </a:r>
          </a:p>
        </p:txBody>
      </p:sp>
      <p:sp>
        <p:nvSpPr>
          <p:cNvPr id="3" name="Content Placeholder 2">
            <a:extLst>
              <a:ext uri="{FF2B5EF4-FFF2-40B4-BE49-F238E27FC236}">
                <a16:creationId xmlns:a16="http://schemas.microsoft.com/office/drawing/2014/main" id="{51B77AE5-1349-E497-B6FD-DC2693B43A04}"/>
              </a:ext>
            </a:extLst>
          </p:cNvPr>
          <p:cNvSpPr>
            <a:spLocks noGrp="1"/>
          </p:cNvSpPr>
          <p:nvPr>
            <p:ph idx="1"/>
          </p:nvPr>
        </p:nvSpPr>
        <p:spPr/>
        <p:txBody>
          <a:bodyPr>
            <a:normAutofit/>
          </a:bodyPr>
          <a:lstStyle/>
          <a:p>
            <a:r>
              <a:rPr lang="en-US" sz="2400" dirty="0">
                <a:solidFill>
                  <a:schemeClr val="tx1"/>
                </a:solidFill>
                <a:latin typeface="Times New Roman" panose="02020603050405020304" pitchFamily="18" charset="0"/>
                <a:cs typeface="Times New Roman" panose="02020603050405020304" pitchFamily="18" charset="0"/>
              </a:rPr>
              <a:t>Attachment M – Intent to Respond Form is a </a:t>
            </a:r>
            <a:r>
              <a:rPr lang="en-US" sz="2400" b="1" dirty="0">
                <a:solidFill>
                  <a:schemeClr val="tx1"/>
                </a:solidFill>
                <a:latin typeface="Times New Roman" panose="02020603050405020304" pitchFamily="18" charset="0"/>
                <a:cs typeface="Times New Roman" panose="02020603050405020304" pitchFamily="18" charset="0"/>
              </a:rPr>
              <a:t>mandatory</a:t>
            </a:r>
            <a:r>
              <a:rPr lang="en-US" sz="2400" dirty="0">
                <a:solidFill>
                  <a:schemeClr val="tx1"/>
                </a:solidFill>
                <a:latin typeface="Times New Roman" panose="02020603050405020304" pitchFamily="18" charset="0"/>
                <a:cs typeface="Times New Roman" panose="02020603050405020304" pitchFamily="18" charset="0"/>
              </a:rPr>
              <a:t> form for any vendor who will submit an RFP response</a:t>
            </a:r>
          </a:p>
          <a:p>
            <a:pPr lvl="1"/>
            <a:r>
              <a:rPr lang="en-US" sz="2400" b="1" dirty="0">
                <a:solidFill>
                  <a:schemeClr val="tx1"/>
                </a:solidFill>
                <a:latin typeface="Times New Roman" panose="02020603050405020304" pitchFamily="18" charset="0"/>
                <a:cs typeface="Times New Roman" panose="02020603050405020304" pitchFamily="18" charset="0"/>
              </a:rPr>
              <a:t>Due Thursday, March 30, 2023 by 3:00 PM Eastern Time</a:t>
            </a:r>
          </a:p>
        </p:txBody>
      </p:sp>
    </p:spTree>
    <p:extLst>
      <p:ext uri="{BB962C8B-B14F-4D97-AF65-F5344CB8AC3E}">
        <p14:creationId xmlns:p14="http://schemas.microsoft.com/office/powerpoint/2010/main" val="2861653169"/>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61974" y="764983"/>
            <a:ext cx="10053587" cy="829157"/>
          </a:xfrm>
        </p:spPr>
        <p:txBody>
          <a:bodyPr/>
          <a:lstStyle/>
          <a:p>
            <a:r>
              <a:rPr lang="en-US" dirty="0">
                <a:latin typeface="Times New Roman" panose="02020603050405020304" pitchFamily="18" charset="0"/>
                <a:cs typeface="Times New Roman" panose="02020603050405020304" pitchFamily="18" charset="0"/>
              </a:rPr>
              <a:t>Optional Submission Forms/Documents </a:t>
            </a:r>
          </a:p>
        </p:txBody>
      </p:sp>
      <p:sp>
        <p:nvSpPr>
          <p:cNvPr id="3" name="Content Placeholder 2"/>
          <p:cNvSpPr>
            <a:spLocks noGrp="1"/>
          </p:cNvSpPr>
          <p:nvPr>
            <p:ph idx="1"/>
          </p:nvPr>
        </p:nvSpPr>
        <p:spPr>
          <a:xfrm>
            <a:off x="2570234" y="4001716"/>
            <a:ext cx="6818495" cy="829157"/>
          </a:xfrm>
        </p:spPr>
        <p:txBody>
          <a:bodyPr>
            <a:normAutofit/>
          </a:bodyPr>
          <a:lstStyle/>
          <a:p>
            <a:pPr marL="0" indent="0">
              <a:buNone/>
            </a:pPr>
            <a:r>
              <a:rPr lang="en-US" sz="1900" b="1" dirty="0">
                <a:solidFill>
                  <a:srgbClr val="FF0000"/>
                </a:solidFill>
                <a:latin typeface="Garamond" panose="02020404030301010803" pitchFamily="18" charset="0"/>
              </a:rPr>
              <a:t>Submission of these documents is optional and does not impact your ability to submit a proposal. </a:t>
            </a:r>
          </a:p>
        </p:txBody>
      </p:sp>
      <p:graphicFrame>
        <p:nvGraphicFramePr>
          <p:cNvPr id="6" name="Table 5">
            <a:extLst>
              <a:ext uri="{FF2B5EF4-FFF2-40B4-BE49-F238E27FC236}">
                <a16:creationId xmlns:a16="http://schemas.microsoft.com/office/drawing/2014/main" id="{7876F7DA-A0EB-403E-B937-0330DC8B0A2B}"/>
              </a:ext>
            </a:extLst>
          </p:cNvPr>
          <p:cNvGraphicFramePr>
            <a:graphicFrameLocks noGrp="1"/>
          </p:cNvGraphicFramePr>
          <p:nvPr>
            <p:extLst>
              <p:ext uri="{D42A27DB-BD31-4B8C-83A1-F6EECF244321}">
                <p14:modId xmlns:p14="http://schemas.microsoft.com/office/powerpoint/2010/main" val="3361052717"/>
              </p:ext>
            </p:extLst>
          </p:nvPr>
        </p:nvGraphicFramePr>
        <p:xfrm>
          <a:off x="1803400" y="2500684"/>
          <a:ext cx="8352165" cy="1239490"/>
        </p:xfrm>
        <a:graphic>
          <a:graphicData uri="http://schemas.openxmlformats.org/drawingml/2006/table">
            <a:tbl>
              <a:tblPr firstRow="1" firstCol="1" bandRow="1"/>
              <a:tblGrid>
                <a:gridCol w="2451100">
                  <a:extLst>
                    <a:ext uri="{9D8B030D-6E8A-4147-A177-3AD203B41FA5}">
                      <a16:colId xmlns:a16="http://schemas.microsoft.com/office/drawing/2014/main" val="815048848"/>
                    </a:ext>
                  </a:extLst>
                </a:gridCol>
                <a:gridCol w="5901065">
                  <a:extLst>
                    <a:ext uri="{9D8B030D-6E8A-4147-A177-3AD203B41FA5}">
                      <a16:colId xmlns:a16="http://schemas.microsoft.com/office/drawing/2014/main" val="1623914326"/>
                    </a:ext>
                  </a:extLst>
                </a:gridCol>
              </a:tblGrid>
              <a:tr h="270805">
                <a:tc>
                  <a:txBody>
                    <a:bodyPr/>
                    <a:lstStyle/>
                    <a:p>
                      <a:pPr marL="0" marR="0" algn="l" defTabSz="914377" rtl="0" eaLnBrk="1" latinLnBrk="0" hangingPunct="1">
                        <a:lnSpc>
                          <a:spcPct val="89000"/>
                        </a:lnSpc>
                        <a:spcBef>
                          <a:spcPct val="0"/>
                        </a:spcBef>
                        <a:spcAft>
                          <a:spcPts val="0"/>
                        </a:spcAft>
                        <a:buNone/>
                      </a:pPr>
                      <a:r>
                        <a:rPr lang="en-US" sz="2000" b="1" kern="1200" baseline="0" dirty="0">
                          <a:solidFill>
                            <a:schemeClr val="tx1"/>
                          </a:solidFill>
                          <a:latin typeface="Garamond" panose="02020404030301010803" pitchFamily="18" charset="0"/>
                          <a:ea typeface="+mj-ea"/>
                          <a:cs typeface="+mj-cs"/>
                        </a:rPr>
                        <a:t>Due Date</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60000"/>
                        <a:lumOff val="40000"/>
                      </a:schemeClr>
                    </a:solidFill>
                  </a:tcPr>
                </a:tc>
                <a:tc>
                  <a:txBody>
                    <a:bodyPr/>
                    <a:lstStyle/>
                    <a:p>
                      <a:pPr marL="0" marR="0" algn="l" defTabSz="914377" rtl="0" eaLnBrk="1" latinLnBrk="0" hangingPunct="1">
                        <a:lnSpc>
                          <a:spcPct val="89000"/>
                        </a:lnSpc>
                        <a:spcBef>
                          <a:spcPct val="0"/>
                        </a:spcBef>
                        <a:spcAft>
                          <a:spcPts val="0"/>
                        </a:spcAft>
                        <a:buNone/>
                      </a:pPr>
                      <a:r>
                        <a:rPr lang="en-US" sz="2000" b="1" kern="1200" baseline="0" dirty="0">
                          <a:solidFill>
                            <a:schemeClr val="tx1"/>
                          </a:solidFill>
                          <a:latin typeface="Garamond" panose="02020404030301010803" pitchFamily="18" charset="0"/>
                          <a:ea typeface="+mj-ea"/>
                          <a:cs typeface="+mj-cs"/>
                        </a:rPr>
                        <a:t>Document/Form</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60000"/>
                        <a:lumOff val="40000"/>
                      </a:schemeClr>
                    </a:solidFill>
                  </a:tcPr>
                </a:tc>
                <a:extLst>
                  <a:ext uri="{0D108BD9-81ED-4DB2-BD59-A6C34878D82A}">
                    <a16:rowId xmlns:a16="http://schemas.microsoft.com/office/drawing/2014/main" val="3349723759"/>
                  </a:ext>
                </a:extLst>
              </a:tr>
              <a:tr h="486559">
                <a:tc>
                  <a:txBody>
                    <a:bodyPr/>
                    <a:lstStyle/>
                    <a:p>
                      <a:pPr marL="0" marR="0">
                        <a:spcBef>
                          <a:spcPts val="0"/>
                        </a:spcBef>
                        <a:spcAft>
                          <a:spcPts val="0"/>
                        </a:spcAft>
                      </a:pPr>
                      <a:r>
                        <a:rPr lang="en-US" sz="1800" i="0" kern="1200" baseline="0" dirty="0">
                          <a:solidFill>
                            <a:schemeClr val="tx1"/>
                          </a:solidFill>
                          <a:latin typeface="Garamond" pitchFamily="18" charset="0"/>
                          <a:ea typeface="+mn-ea"/>
                          <a:cs typeface="+mn-cs"/>
                        </a:rPr>
                        <a:t>March 28</a:t>
                      </a:r>
                      <a:r>
                        <a:rPr lang="en-US" sz="1800" i="0" kern="1200" baseline="30000" dirty="0">
                          <a:solidFill>
                            <a:schemeClr val="tx1"/>
                          </a:solidFill>
                          <a:latin typeface="Garamond" pitchFamily="18" charset="0"/>
                          <a:ea typeface="+mn-ea"/>
                          <a:cs typeface="+mn-cs"/>
                        </a:rPr>
                        <a:t>th</a:t>
                      </a:r>
                      <a:r>
                        <a:rPr lang="en-US" sz="1800" i="0" kern="1200" baseline="0" dirty="0">
                          <a:solidFill>
                            <a:schemeClr val="tx1"/>
                          </a:solidFill>
                          <a:latin typeface="Garamond" pitchFamily="18" charset="0"/>
                          <a:ea typeface="+mn-ea"/>
                          <a:cs typeface="+mn-cs"/>
                        </a:rPr>
                        <a:t>, 2023</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defTabSz="914377" rtl="0" eaLnBrk="1" latinLnBrk="0" hangingPunct="1">
                        <a:spcBef>
                          <a:spcPts val="0"/>
                        </a:spcBef>
                        <a:spcAft>
                          <a:spcPts val="0"/>
                        </a:spcAft>
                      </a:pPr>
                      <a:r>
                        <a:rPr lang="en-US" sz="1800" i="0" kern="1200" baseline="0" dirty="0">
                          <a:solidFill>
                            <a:schemeClr val="tx1"/>
                          </a:solidFill>
                          <a:latin typeface="Garamond" pitchFamily="18" charset="0"/>
                          <a:ea typeface="+mn-ea"/>
                          <a:cs typeface="+mn-cs"/>
                        </a:rPr>
                        <a:t>Pre-Proposal Networking Opportunities Form (Attachment I)</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098419319"/>
                  </a:ext>
                </a:extLst>
              </a:tr>
              <a:tr h="478166">
                <a:tc>
                  <a:txBody>
                    <a:bodyPr/>
                    <a:lstStyle/>
                    <a:p>
                      <a:pPr marL="0" marR="0">
                        <a:spcBef>
                          <a:spcPts val="0"/>
                        </a:spcBef>
                        <a:spcAft>
                          <a:spcPts val="0"/>
                        </a:spcAft>
                      </a:pPr>
                      <a:r>
                        <a:rPr lang="en-US" sz="1800" i="0" kern="1200" baseline="0" dirty="0">
                          <a:solidFill>
                            <a:schemeClr val="tx1"/>
                          </a:solidFill>
                          <a:latin typeface="Garamond" pitchFamily="18" charset="0"/>
                          <a:ea typeface="+mn-ea"/>
                          <a:cs typeface="+mn-cs"/>
                        </a:rPr>
                        <a:t>March 30</a:t>
                      </a:r>
                      <a:r>
                        <a:rPr lang="en-US" sz="1800" i="0" kern="1200" baseline="30000" dirty="0">
                          <a:solidFill>
                            <a:schemeClr val="tx1"/>
                          </a:solidFill>
                          <a:latin typeface="Garamond" pitchFamily="18" charset="0"/>
                          <a:ea typeface="+mn-ea"/>
                          <a:cs typeface="+mn-cs"/>
                        </a:rPr>
                        <a:t>th</a:t>
                      </a:r>
                      <a:r>
                        <a:rPr lang="en-US" sz="1800" i="0" kern="1200" baseline="0" dirty="0">
                          <a:solidFill>
                            <a:schemeClr val="tx1"/>
                          </a:solidFill>
                          <a:latin typeface="Garamond" pitchFamily="18" charset="0"/>
                          <a:ea typeface="+mn-ea"/>
                          <a:cs typeface="+mn-cs"/>
                        </a:rPr>
                        <a:t>, 2023</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800" i="0" kern="1200" baseline="0" dirty="0">
                          <a:solidFill>
                            <a:schemeClr val="tx1"/>
                          </a:solidFill>
                          <a:latin typeface="Garamond" pitchFamily="18" charset="0"/>
                          <a:ea typeface="+mn-ea"/>
                          <a:cs typeface="+mn-cs"/>
                        </a:rPr>
                        <a:t>Questions and Answers Form (Attachment G)</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286652406"/>
                  </a:ext>
                </a:extLst>
              </a:tr>
            </a:tbl>
          </a:graphicData>
        </a:graphic>
      </p:graphicFrame>
    </p:spTree>
    <p:extLst>
      <p:ext uri="{BB962C8B-B14F-4D97-AF65-F5344CB8AC3E}">
        <p14:creationId xmlns:p14="http://schemas.microsoft.com/office/powerpoint/2010/main" val="1493845397"/>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56097" y="716109"/>
            <a:ext cx="10120964" cy="829157"/>
          </a:xfrm>
        </p:spPr>
        <p:txBody>
          <a:bodyPr/>
          <a:lstStyle/>
          <a:p>
            <a:r>
              <a:rPr lang="en-US" dirty="0">
                <a:latin typeface="Times New Roman" panose="02020603050405020304" pitchFamily="18" charset="0"/>
                <a:cs typeface="Times New Roman" panose="02020603050405020304" pitchFamily="18" charset="0"/>
              </a:rPr>
              <a:t>Required Submission Forms/Documents </a:t>
            </a:r>
          </a:p>
        </p:txBody>
      </p:sp>
      <p:sp>
        <p:nvSpPr>
          <p:cNvPr id="3" name="Content Placeholder 2"/>
          <p:cNvSpPr>
            <a:spLocks noGrp="1"/>
          </p:cNvSpPr>
          <p:nvPr>
            <p:ph idx="1"/>
          </p:nvPr>
        </p:nvSpPr>
        <p:spPr>
          <a:xfrm>
            <a:off x="1371600" y="5693975"/>
            <a:ext cx="9296400" cy="725031"/>
          </a:xfrm>
        </p:spPr>
        <p:txBody>
          <a:bodyPr>
            <a:normAutofit fontScale="92500" lnSpcReduction="10000"/>
          </a:bodyPr>
          <a:lstStyle/>
          <a:p>
            <a:pPr marL="0" marR="0" lvl="0" indent="0" fontAlgn="auto">
              <a:buClrTx/>
              <a:buSzTx/>
              <a:buNone/>
              <a:tabLst/>
              <a:defRPr/>
            </a:pPr>
            <a:r>
              <a:rPr lang="en-US" sz="1200" b="1" dirty="0">
                <a:solidFill>
                  <a:srgbClr val="FF0000"/>
                </a:solidFill>
                <a:latin typeface="Garamond" panose="02020404030301010803" pitchFamily="18" charset="0"/>
              </a:rPr>
              <a:t>Use the templates provided for all responses and do not alter any templates.</a:t>
            </a:r>
          </a:p>
          <a:p>
            <a:pPr marL="0" indent="0">
              <a:buNone/>
            </a:pPr>
            <a:r>
              <a:rPr lang="en-US" sz="1200" b="1" dirty="0">
                <a:solidFill>
                  <a:srgbClr val="FF0000"/>
                </a:solidFill>
                <a:latin typeface="Garamond" panose="02020404030301010803" pitchFamily="18" charset="0"/>
              </a:rPr>
              <a:t>Responses must be submitted per the RFP instructions. See RFP Sections 1.8 and 2.1 for additional details. Late submissions, emailed or hand-delivered submissions will not be accepted.</a:t>
            </a:r>
          </a:p>
          <a:p>
            <a:endParaRPr lang="en-US" dirty="0"/>
          </a:p>
        </p:txBody>
      </p:sp>
      <p:graphicFrame>
        <p:nvGraphicFramePr>
          <p:cNvPr id="6" name="Table 3">
            <a:extLst>
              <a:ext uri="{FF2B5EF4-FFF2-40B4-BE49-F238E27FC236}">
                <a16:creationId xmlns:a16="http://schemas.microsoft.com/office/drawing/2014/main" id="{7876F7DA-A0EB-403E-B937-0330DC8B0A2B}"/>
              </a:ext>
            </a:extLst>
          </p:cNvPr>
          <p:cNvGraphicFramePr>
            <a:graphicFrameLocks noGrp="1"/>
          </p:cNvGraphicFramePr>
          <p:nvPr>
            <p:extLst>
              <p:ext uri="{D42A27DB-BD31-4B8C-83A1-F6EECF244321}">
                <p14:modId xmlns:p14="http://schemas.microsoft.com/office/powerpoint/2010/main" val="2958327735"/>
              </p:ext>
            </p:extLst>
          </p:nvPr>
        </p:nvGraphicFramePr>
        <p:xfrm>
          <a:off x="1371600" y="1545266"/>
          <a:ext cx="9143999" cy="4148709"/>
        </p:xfrm>
        <a:graphic>
          <a:graphicData uri="http://schemas.openxmlformats.org/drawingml/2006/table">
            <a:tbl>
              <a:tblPr firstRow="1" firstCol="1" bandRow="1"/>
              <a:tblGrid>
                <a:gridCol w="1679123">
                  <a:extLst>
                    <a:ext uri="{9D8B030D-6E8A-4147-A177-3AD203B41FA5}">
                      <a16:colId xmlns:a16="http://schemas.microsoft.com/office/drawing/2014/main" val="815048848"/>
                    </a:ext>
                  </a:extLst>
                </a:gridCol>
                <a:gridCol w="7464876">
                  <a:extLst>
                    <a:ext uri="{9D8B030D-6E8A-4147-A177-3AD203B41FA5}">
                      <a16:colId xmlns:a16="http://schemas.microsoft.com/office/drawing/2014/main" val="1623914326"/>
                    </a:ext>
                  </a:extLst>
                </a:gridCol>
              </a:tblGrid>
              <a:tr h="242056">
                <a:tc>
                  <a:txBody>
                    <a:bodyPr/>
                    <a:lstStyle/>
                    <a:p>
                      <a:pPr marL="0" marR="0" algn="l" defTabSz="914377" rtl="0" eaLnBrk="1" latinLnBrk="0" hangingPunct="1">
                        <a:lnSpc>
                          <a:spcPct val="89000"/>
                        </a:lnSpc>
                        <a:spcBef>
                          <a:spcPct val="0"/>
                        </a:spcBef>
                        <a:spcAft>
                          <a:spcPts val="0"/>
                        </a:spcAft>
                        <a:buNone/>
                      </a:pPr>
                      <a:r>
                        <a:rPr lang="en-US" sz="1800" b="1" kern="1200" baseline="0" dirty="0">
                          <a:solidFill>
                            <a:schemeClr val="tx1"/>
                          </a:solidFill>
                          <a:latin typeface="Garamond" panose="02020404030301010803" pitchFamily="18" charset="0"/>
                          <a:ea typeface="+mj-ea"/>
                          <a:cs typeface="+mj-cs"/>
                        </a:rPr>
                        <a:t>Due Date</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60000"/>
                        <a:lumOff val="40000"/>
                      </a:schemeClr>
                    </a:solidFill>
                  </a:tcPr>
                </a:tc>
                <a:tc>
                  <a:txBody>
                    <a:bodyPr/>
                    <a:lstStyle/>
                    <a:p>
                      <a:pPr marL="0" marR="0" algn="l" defTabSz="914377" rtl="0" eaLnBrk="1" latinLnBrk="0" hangingPunct="1">
                        <a:lnSpc>
                          <a:spcPct val="89000"/>
                        </a:lnSpc>
                        <a:spcBef>
                          <a:spcPct val="0"/>
                        </a:spcBef>
                        <a:spcAft>
                          <a:spcPts val="0"/>
                        </a:spcAft>
                        <a:buNone/>
                      </a:pPr>
                      <a:r>
                        <a:rPr lang="en-US" sz="1800" b="1" kern="1200" baseline="0" dirty="0">
                          <a:solidFill>
                            <a:schemeClr val="tx1"/>
                          </a:solidFill>
                          <a:latin typeface="Garamond" panose="02020404030301010803" pitchFamily="18" charset="0"/>
                          <a:ea typeface="+mj-ea"/>
                          <a:cs typeface="+mj-cs"/>
                        </a:rPr>
                        <a:t>Document/Form</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60000"/>
                        <a:lumOff val="40000"/>
                      </a:schemeClr>
                    </a:solidFill>
                  </a:tcPr>
                </a:tc>
                <a:extLst>
                  <a:ext uri="{0D108BD9-81ED-4DB2-BD59-A6C34878D82A}">
                    <a16:rowId xmlns:a16="http://schemas.microsoft.com/office/drawing/2014/main" val="3349723759"/>
                  </a:ext>
                </a:extLst>
              </a:tr>
              <a:tr h="238700">
                <a:tc>
                  <a:txBody>
                    <a:bodyPr/>
                    <a:lstStyle/>
                    <a:p>
                      <a:pPr marL="0" marR="0" algn="ctr">
                        <a:spcBef>
                          <a:spcPts val="0"/>
                        </a:spcBef>
                        <a:spcAft>
                          <a:spcPts val="0"/>
                        </a:spcAft>
                      </a:pPr>
                      <a:r>
                        <a:rPr lang="en-US" sz="1600" i="0" kern="1200" baseline="0" dirty="0">
                          <a:solidFill>
                            <a:schemeClr val="tx1"/>
                          </a:solidFill>
                          <a:latin typeface="Garamond" pitchFamily="18" charset="0"/>
                          <a:ea typeface="+mn-ea"/>
                          <a:cs typeface="+mn-cs"/>
                        </a:rPr>
                        <a:t>3/30/2023</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0" algn="l" defTabSz="914377" rtl="0" eaLnBrk="1" latinLnBrk="0" hangingPunct="1">
                        <a:spcBef>
                          <a:spcPts val="0"/>
                        </a:spcBef>
                        <a:spcAft>
                          <a:spcPts val="0"/>
                        </a:spcAft>
                        <a:buFont typeface="Arial" panose="020B0604020202020204" pitchFamily="34" charset="0"/>
                        <a:buNone/>
                      </a:pPr>
                      <a:r>
                        <a:rPr lang="en-US" sz="1600" i="0" kern="1200" baseline="0" dirty="0">
                          <a:solidFill>
                            <a:schemeClr val="tx1"/>
                          </a:solidFill>
                          <a:latin typeface="Garamond" pitchFamily="18" charset="0"/>
                          <a:ea typeface="+mn-ea"/>
                          <a:cs typeface="+mn-cs"/>
                        </a:rPr>
                        <a:t>Intent to Respond (Attachment M) (</a:t>
                      </a:r>
                      <a:r>
                        <a:rPr lang="en-US" sz="1600" b="1" i="0" kern="1200" baseline="0" dirty="0">
                          <a:solidFill>
                            <a:schemeClr val="tx1"/>
                          </a:solidFill>
                          <a:latin typeface="Garamond" pitchFamily="18" charset="0"/>
                          <a:ea typeface="+mn-ea"/>
                          <a:cs typeface="+mn-cs"/>
                        </a:rPr>
                        <a:t>Required</a:t>
                      </a:r>
                      <a:r>
                        <a:rPr lang="en-US" sz="1600" i="0" kern="1200" baseline="0" dirty="0">
                          <a:solidFill>
                            <a:schemeClr val="tx1"/>
                          </a:solidFill>
                          <a:latin typeface="Garamond" pitchFamily="18" charset="0"/>
                          <a:ea typeface="+mn-ea"/>
                          <a:cs typeface="+mn-cs"/>
                        </a:rPr>
                        <a:t>)</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183559627"/>
                  </a:ext>
                </a:extLst>
              </a:tr>
              <a:tr h="430136">
                <a:tc>
                  <a:txBody>
                    <a:bodyPr/>
                    <a:lstStyle/>
                    <a:p>
                      <a:pPr marL="0" marR="0" algn="ctr">
                        <a:spcBef>
                          <a:spcPts val="0"/>
                        </a:spcBef>
                        <a:spcAft>
                          <a:spcPts val="0"/>
                        </a:spcAft>
                      </a:pPr>
                      <a:r>
                        <a:rPr lang="en-US" sz="1600" i="0" kern="1200" baseline="0" dirty="0">
                          <a:solidFill>
                            <a:schemeClr val="tx1"/>
                          </a:solidFill>
                          <a:latin typeface="Garamond" pitchFamily="18" charset="0"/>
                          <a:ea typeface="+mn-ea"/>
                          <a:cs typeface="+mn-cs"/>
                        </a:rPr>
                        <a:t>5/11/2023</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defTabSz="914377" rtl="0" eaLnBrk="1" latinLnBrk="0" hangingPunct="1">
                        <a:spcBef>
                          <a:spcPts val="0"/>
                        </a:spcBef>
                        <a:spcAft>
                          <a:spcPts val="0"/>
                        </a:spcAft>
                      </a:pPr>
                      <a:r>
                        <a:rPr lang="en-US" sz="1600" i="0" kern="1200" baseline="0" dirty="0">
                          <a:solidFill>
                            <a:schemeClr val="tx1"/>
                          </a:solidFill>
                          <a:latin typeface="Garamond" pitchFamily="18" charset="0"/>
                          <a:ea typeface="+mn-ea"/>
                          <a:cs typeface="+mn-cs"/>
                        </a:rPr>
                        <a:t>Online Submission Form (Part One)</a:t>
                      </a:r>
                    </a:p>
                    <a:p>
                      <a:pPr marL="285750" marR="0" indent="-285750" algn="l" defTabSz="914377" rtl="0" eaLnBrk="1" latinLnBrk="0" hangingPunct="1">
                        <a:spcBef>
                          <a:spcPts val="0"/>
                        </a:spcBef>
                        <a:spcAft>
                          <a:spcPts val="0"/>
                        </a:spcAft>
                        <a:buFont typeface="Arial" panose="020B0604020202020204" pitchFamily="34" charset="0"/>
                        <a:buChar char="•"/>
                      </a:pPr>
                      <a:r>
                        <a:rPr lang="en-US" sz="1600" i="0" kern="1200" baseline="0" dirty="0">
                          <a:solidFill>
                            <a:schemeClr val="tx1"/>
                          </a:solidFill>
                          <a:latin typeface="Garamond" pitchFamily="18" charset="0"/>
                          <a:ea typeface="+mn-ea"/>
                          <a:cs typeface="+mn-cs"/>
                        </a:rPr>
                        <a:t>Executive Summary</a:t>
                      </a:r>
                    </a:p>
                    <a:p>
                      <a:pPr marL="285750" marR="0" indent="-285750" algn="l" defTabSz="914377" rtl="0" eaLnBrk="1" latinLnBrk="0" hangingPunct="1">
                        <a:spcBef>
                          <a:spcPts val="0"/>
                        </a:spcBef>
                        <a:spcAft>
                          <a:spcPts val="0"/>
                        </a:spcAft>
                        <a:buFont typeface="Arial" panose="020B0604020202020204" pitchFamily="34" charset="0"/>
                        <a:buChar char="•"/>
                      </a:pPr>
                      <a:r>
                        <a:rPr lang="en-US" sz="1600" i="0" kern="1200" baseline="0" dirty="0">
                          <a:solidFill>
                            <a:schemeClr val="tx1"/>
                          </a:solidFill>
                          <a:latin typeface="Garamond" pitchFamily="18" charset="0"/>
                          <a:ea typeface="+mn-ea"/>
                          <a:cs typeface="+mn-cs"/>
                        </a:rPr>
                        <a:t>Attestation Form</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22383805"/>
                  </a:ext>
                </a:extLst>
              </a:tr>
              <a:tr h="716099">
                <a:tc>
                  <a:txBody>
                    <a:bodyPr/>
                    <a:lstStyle/>
                    <a:p>
                      <a:pPr marL="0" marR="0" algn="ctr">
                        <a:spcBef>
                          <a:spcPts val="0"/>
                        </a:spcBef>
                        <a:spcAft>
                          <a:spcPts val="0"/>
                        </a:spcAft>
                      </a:pPr>
                      <a:r>
                        <a:rPr lang="en-US" sz="1600" i="0" kern="1200" baseline="0" dirty="0">
                          <a:solidFill>
                            <a:schemeClr val="tx1"/>
                          </a:solidFill>
                          <a:latin typeface="Garamond" pitchFamily="18" charset="0"/>
                          <a:ea typeface="+mn-ea"/>
                          <a:cs typeface="+mn-cs"/>
                        </a:rPr>
                        <a:t>5/16/2023</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600" i="0" kern="1200" baseline="0" dirty="0">
                          <a:solidFill>
                            <a:schemeClr val="tx1"/>
                          </a:solidFill>
                          <a:latin typeface="Garamond" pitchFamily="18" charset="0"/>
                          <a:ea typeface="+mn-ea"/>
                          <a:cs typeface="+mn-cs"/>
                        </a:rPr>
                        <a:t>MWBE Participation Plan Form (Attachment A)</a:t>
                      </a:r>
                    </a:p>
                    <a:p>
                      <a:pPr marL="285750" marR="0" indent="-285750">
                        <a:spcBef>
                          <a:spcPts val="0"/>
                        </a:spcBef>
                        <a:spcAft>
                          <a:spcPts val="0"/>
                        </a:spcAft>
                        <a:buFont typeface="Arial" panose="020B0604020202020204" pitchFamily="34" charset="0"/>
                        <a:buChar char="•"/>
                      </a:pPr>
                      <a:r>
                        <a:rPr lang="en-US" sz="1600" i="0" kern="1200" baseline="0" dirty="0">
                          <a:solidFill>
                            <a:schemeClr val="tx1"/>
                          </a:solidFill>
                          <a:latin typeface="Garamond" pitchFamily="18" charset="0"/>
                          <a:ea typeface="+mn-ea"/>
                          <a:cs typeface="+mn-cs"/>
                        </a:rPr>
                        <a:t>Letter(s) of Commitment</a:t>
                      </a:r>
                    </a:p>
                    <a:p>
                      <a:pPr marL="285750" marR="0" indent="-285750">
                        <a:spcBef>
                          <a:spcPts val="0"/>
                        </a:spcBef>
                        <a:spcAft>
                          <a:spcPts val="0"/>
                        </a:spcAft>
                        <a:buFont typeface="Arial" panose="020B0604020202020204" pitchFamily="34" charset="0"/>
                        <a:buChar char="•"/>
                      </a:pPr>
                      <a:r>
                        <a:rPr lang="en-US" sz="1600" i="0" kern="1200" baseline="0" dirty="0">
                          <a:solidFill>
                            <a:schemeClr val="tx1"/>
                          </a:solidFill>
                          <a:latin typeface="Garamond" pitchFamily="18" charset="0"/>
                          <a:ea typeface="+mn-ea"/>
                          <a:cs typeface="+mn-cs"/>
                        </a:rPr>
                        <a:t>Certification Documentation</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920991772"/>
                  </a:ext>
                </a:extLst>
              </a:tr>
              <a:tr h="515537">
                <a:tc>
                  <a:txBody>
                    <a:bodyPr/>
                    <a:lstStyle/>
                    <a:p>
                      <a:pPr marL="0" marR="0" algn="ctr">
                        <a:spcBef>
                          <a:spcPts val="0"/>
                        </a:spcBef>
                        <a:spcAft>
                          <a:spcPts val="0"/>
                        </a:spcAft>
                      </a:pPr>
                      <a:r>
                        <a:rPr lang="en-US" sz="1600" i="0" kern="1200" baseline="0" dirty="0">
                          <a:solidFill>
                            <a:schemeClr val="tx1"/>
                          </a:solidFill>
                          <a:latin typeface="Garamond" pitchFamily="18" charset="0"/>
                          <a:ea typeface="+mn-ea"/>
                          <a:cs typeface="+mn-cs"/>
                        </a:rPr>
                        <a:t>5/16/2023</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0">
                        <a:spcBef>
                          <a:spcPts val="0"/>
                        </a:spcBef>
                        <a:spcAft>
                          <a:spcPts val="0"/>
                        </a:spcAft>
                        <a:buFont typeface="Arial" panose="020B0604020202020204" pitchFamily="34" charset="0"/>
                        <a:buNone/>
                      </a:pPr>
                      <a:r>
                        <a:rPr lang="en-US" sz="1600" i="0" kern="1200" baseline="0" dirty="0">
                          <a:solidFill>
                            <a:schemeClr val="tx1"/>
                          </a:solidFill>
                          <a:latin typeface="Garamond" pitchFamily="18" charset="0"/>
                          <a:ea typeface="+mn-ea"/>
                          <a:cs typeface="+mn-cs"/>
                        </a:rPr>
                        <a:t>IVOSB Participation Plan Form (Attachment A1)</a:t>
                      </a:r>
                    </a:p>
                    <a:p>
                      <a:pPr marL="285750" marR="0" indent="-285750">
                        <a:spcBef>
                          <a:spcPts val="0"/>
                        </a:spcBef>
                        <a:spcAft>
                          <a:spcPts val="0"/>
                        </a:spcAft>
                        <a:buFont typeface="Arial" panose="020B0604020202020204" pitchFamily="34" charset="0"/>
                        <a:buChar char="•"/>
                      </a:pPr>
                      <a:r>
                        <a:rPr lang="en-US" sz="1600" i="0" kern="1200" baseline="0" dirty="0">
                          <a:solidFill>
                            <a:schemeClr val="tx1"/>
                          </a:solidFill>
                          <a:latin typeface="Garamond" pitchFamily="18" charset="0"/>
                          <a:ea typeface="+mn-ea"/>
                          <a:cs typeface="+mn-cs"/>
                        </a:rPr>
                        <a:t>Letter(s) of Commitment</a:t>
                      </a:r>
                    </a:p>
                    <a:p>
                      <a:pPr marL="285750" marR="0" indent="-285750">
                        <a:spcBef>
                          <a:spcPts val="0"/>
                        </a:spcBef>
                        <a:spcAft>
                          <a:spcPts val="0"/>
                        </a:spcAft>
                        <a:buFont typeface="Arial" panose="020B0604020202020204" pitchFamily="34" charset="0"/>
                        <a:buChar char="•"/>
                      </a:pPr>
                      <a:r>
                        <a:rPr lang="en-US" sz="1600" i="0" kern="1200" baseline="0" dirty="0">
                          <a:solidFill>
                            <a:schemeClr val="tx1"/>
                          </a:solidFill>
                          <a:latin typeface="Garamond" pitchFamily="18" charset="0"/>
                          <a:ea typeface="+mn-ea"/>
                          <a:cs typeface="+mn-cs"/>
                        </a:rPr>
                        <a:t>Certification Documentation</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289278894"/>
                  </a:ext>
                </a:extLst>
              </a:tr>
              <a:tr h="238700">
                <a:tc>
                  <a:txBody>
                    <a:bodyPr/>
                    <a:lstStyle/>
                    <a:p>
                      <a:pPr marL="0" marR="0" lvl="0" indent="0" algn="ctr" defTabSz="914377" rtl="0" eaLnBrk="1" fontAlgn="auto" latinLnBrk="0" hangingPunct="1">
                        <a:lnSpc>
                          <a:spcPct val="100000"/>
                        </a:lnSpc>
                        <a:spcBef>
                          <a:spcPts val="0"/>
                        </a:spcBef>
                        <a:spcAft>
                          <a:spcPts val="0"/>
                        </a:spcAft>
                        <a:buClrTx/>
                        <a:buSzTx/>
                        <a:buFontTx/>
                        <a:buNone/>
                        <a:tabLst/>
                        <a:defRPr/>
                      </a:pPr>
                      <a:r>
                        <a:rPr lang="en-US" sz="1600" i="0" kern="1200" baseline="0" dirty="0">
                          <a:solidFill>
                            <a:schemeClr val="tx1"/>
                          </a:solidFill>
                          <a:latin typeface="Garamond" pitchFamily="18" charset="0"/>
                          <a:ea typeface="+mn-ea"/>
                          <a:cs typeface="+mn-cs"/>
                        </a:rPr>
                        <a:t>5/16/2023</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600" i="0" kern="1200" baseline="0" dirty="0">
                          <a:solidFill>
                            <a:schemeClr val="tx1"/>
                          </a:solidFill>
                          <a:latin typeface="Garamond" pitchFamily="18" charset="0"/>
                          <a:ea typeface="+mn-ea"/>
                          <a:cs typeface="+mn-cs"/>
                        </a:rPr>
                        <a:t>Indiana Economic Impact Form (Attachment C)</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445773566"/>
                  </a:ext>
                </a:extLst>
              </a:tr>
              <a:tr h="238700">
                <a:tc>
                  <a:txBody>
                    <a:bodyPr/>
                    <a:lstStyle/>
                    <a:p>
                      <a:pPr marL="0" marR="0" lvl="0" indent="0" algn="ctr" defTabSz="914377" rtl="0" eaLnBrk="1" fontAlgn="auto" latinLnBrk="0" hangingPunct="1">
                        <a:lnSpc>
                          <a:spcPct val="100000"/>
                        </a:lnSpc>
                        <a:spcBef>
                          <a:spcPts val="0"/>
                        </a:spcBef>
                        <a:spcAft>
                          <a:spcPts val="0"/>
                        </a:spcAft>
                        <a:buClrTx/>
                        <a:buSzTx/>
                        <a:buFontTx/>
                        <a:buNone/>
                        <a:tabLst/>
                        <a:defRPr/>
                      </a:pPr>
                      <a:r>
                        <a:rPr lang="en-US" sz="1600" i="0" kern="1200" baseline="0" dirty="0">
                          <a:solidFill>
                            <a:schemeClr val="tx1"/>
                          </a:solidFill>
                          <a:latin typeface="Garamond" pitchFamily="18" charset="0"/>
                          <a:ea typeface="+mn-ea"/>
                          <a:cs typeface="+mn-cs"/>
                        </a:rPr>
                        <a:t>5/16/2023</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600" i="0" kern="1200" baseline="0" dirty="0">
                          <a:solidFill>
                            <a:schemeClr val="tx1"/>
                          </a:solidFill>
                          <a:latin typeface="Garamond" pitchFamily="18" charset="0"/>
                          <a:ea typeface="+mn-ea"/>
                          <a:cs typeface="+mn-cs"/>
                        </a:rPr>
                        <a:t>Cost Proposal Template (Attachment D)</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384746781"/>
                  </a:ext>
                </a:extLst>
              </a:tr>
              <a:tr h="238700">
                <a:tc>
                  <a:txBody>
                    <a:bodyPr/>
                    <a:lstStyle/>
                    <a:p>
                      <a:pPr marL="0" marR="0" lvl="0" indent="0" algn="ctr" defTabSz="914377" rtl="0" eaLnBrk="1" fontAlgn="auto" latinLnBrk="0" hangingPunct="1">
                        <a:lnSpc>
                          <a:spcPct val="100000"/>
                        </a:lnSpc>
                        <a:spcBef>
                          <a:spcPts val="0"/>
                        </a:spcBef>
                        <a:spcAft>
                          <a:spcPts val="0"/>
                        </a:spcAft>
                        <a:buClrTx/>
                        <a:buSzTx/>
                        <a:buFontTx/>
                        <a:buNone/>
                        <a:tabLst/>
                        <a:defRPr/>
                      </a:pPr>
                      <a:r>
                        <a:rPr lang="en-US" sz="1600" i="0" kern="1200" baseline="0" dirty="0">
                          <a:solidFill>
                            <a:schemeClr val="tx1"/>
                          </a:solidFill>
                          <a:latin typeface="Garamond" pitchFamily="18" charset="0"/>
                          <a:ea typeface="+mn-ea"/>
                          <a:cs typeface="+mn-cs"/>
                        </a:rPr>
                        <a:t>5/16/2023</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lang="en-US" sz="1600" i="0" kern="1200" baseline="0" dirty="0">
                          <a:solidFill>
                            <a:schemeClr val="tx1"/>
                          </a:solidFill>
                          <a:latin typeface="Garamond" pitchFamily="18" charset="0"/>
                          <a:ea typeface="+mn-ea"/>
                          <a:cs typeface="+mn-cs"/>
                        </a:rPr>
                        <a:t>Business Proposal Template (Attachment E)</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420086883"/>
                  </a:ext>
                </a:extLst>
              </a:tr>
              <a:tr h="238700">
                <a:tc>
                  <a:txBody>
                    <a:bodyPr/>
                    <a:lstStyle/>
                    <a:p>
                      <a:pPr marL="0" marR="0" lvl="0" indent="0" algn="ctr" defTabSz="914377" rtl="0" eaLnBrk="1" fontAlgn="auto" latinLnBrk="0" hangingPunct="1">
                        <a:lnSpc>
                          <a:spcPct val="100000"/>
                        </a:lnSpc>
                        <a:spcBef>
                          <a:spcPts val="0"/>
                        </a:spcBef>
                        <a:spcAft>
                          <a:spcPts val="0"/>
                        </a:spcAft>
                        <a:buClrTx/>
                        <a:buSzTx/>
                        <a:buFontTx/>
                        <a:buNone/>
                        <a:tabLst/>
                        <a:defRPr/>
                      </a:pPr>
                      <a:r>
                        <a:rPr lang="en-US" sz="1600" i="0" kern="1200" baseline="0" dirty="0">
                          <a:solidFill>
                            <a:schemeClr val="tx1"/>
                          </a:solidFill>
                          <a:latin typeface="Garamond" pitchFamily="18" charset="0"/>
                          <a:ea typeface="+mn-ea"/>
                          <a:cs typeface="+mn-cs"/>
                        </a:rPr>
                        <a:t>5/16/2023</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lang="en-US" sz="1600" i="0" kern="1200" baseline="0" dirty="0">
                          <a:solidFill>
                            <a:schemeClr val="tx1"/>
                          </a:solidFill>
                          <a:latin typeface="Garamond" pitchFamily="18" charset="0"/>
                          <a:ea typeface="+mn-ea"/>
                          <a:cs typeface="+mn-cs"/>
                        </a:rPr>
                        <a:t>Technical Proposal Template (Attachment F) and Case Scenarios (Attachment L)</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382787062"/>
                  </a:ext>
                </a:extLst>
              </a:tr>
              <a:tr h="229249">
                <a:tc>
                  <a:txBody>
                    <a:bodyPr/>
                    <a:lstStyle/>
                    <a:p>
                      <a:pPr marL="0" marR="0" lvl="0" indent="0" algn="ctr" defTabSz="914377" rtl="0" eaLnBrk="1" fontAlgn="auto" latinLnBrk="0" hangingPunct="1">
                        <a:lnSpc>
                          <a:spcPct val="100000"/>
                        </a:lnSpc>
                        <a:spcBef>
                          <a:spcPts val="0"/>
                        </a:spcBef>
                        <a:spcAft>
                          <a:spcPts val="0"/>
                        </a:spcAft>
                        <a:buClrTx/>
                        <a:buSzTx/>
                        <a:buFontTx/>
                        <a:buNone/>
                        <a:tabLst/>
                        <a:defRPr/>
                      </a:pPr>
                      <a:r>
                        <a:rPr lang="en-US" sz="1600" i="0" kern="1200" baseline="0" dirty="0">
                          <a:solidFill>
                            <a:schemeClr val="tx1"/>
                          </a:solidFill>
                          <a:latin typeface="Garamond" pitchFamily="18" charset="0"/>
                          <a:ea typeface="+mn-ea"/>
                          <a:cs typeface="+mn-cs"/>
                        </a:rPr>
                        <a:t>5/16/2023</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defTabSz="914377" rtl="0" eaLnBrk="1" latinLnBrk="0" hangingPunct="1">
                        <a:spcBef>
                          <a:spcPts val="0"/>
                        </a:spcBef>
                        <a:spcAft>
                          <a:spcPts val="0"/>
                        </a:spcAft>
                      </a:pPr>
                      <a:r>
                        <a:rPr lang="en-US" sz="1600" i="0" kern="1200" baseline="0" dirty="0">
                          <a:solidFill>
                            <a:schemeClr val="tx1"/>
                          </a:solidFill>
                          <a:latin typeface="Garamond" pitchFamily="18" charset="0"/>
                          <a:ea typeface="+mn-ea"/>
                          <a:cs typeface="+mn-cs"/>
                        </a:rPr>
                        <a:t>Reference Check Forms (Attachment H) – Must be completed by the reference and emailed directly to the State.</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441930035"/>
                  </a:ext>
                </a:extLst>
              </a:tr>
            </a:tbl>
          </a:graphicData>
        </a:graphic>
      </p:graphicFrame>
    </p:spTree>
    <p:extLst>
      <p:ext uri="{BB962C8B-B14F-4D97-AF65-F5344CB8AC3E}">
        <p14:creationId xmlns:p14="http://schemas.microsoft.com/office/powerpoint/2010/main" val="2511787573"/>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latin typeface="Times New Roman" panose="02020603050405020304" pitchFamily="18" charset="0"/>
                <a:cs typeface="Times New Roman" panose="02020603050405020304" pitchFamily="18" charset="0"/>
              </a:rPr>
              <a:t>Questions</a:t>
            </a:r>
            <a:br>
              <a:rPr lang="en-US" dirty="0">
                <a:solidFill>
                  <a:schemeClr val="tx1"/>
                </a:solidFill>
              </a:rPr>
            </a:br>
            <a:endParaRPr lang="en-US" dirty="0"/>
          </a:p>
        </p:txBody>
      </p:sp>
      <p:sp>
        <p:nvSpPr>
          <p:cNvPr id="6" name="Content Placeholder 5"/>
          <p:cNvSpPr>
            <a:spLocks noGrp="1"/>
          </p:cNvSpPr>
          <p:nvPr>
            <p:ph idx="1"/>
          </p:nvPr>
        </p:nvSpPr>
        <p:spPr>
          <a:xfrm>
            <a:off x="1295400" y="2014779"/>
            <a:ext cx="9601200" cy="3207215"/>
          </a:xfrm>
        </p:spPr>
        <p:txBody>
          <a:bodyPr>
            <a:normAutofit/>
          </a:bodyPr>
          <a:lstStyle/>
          <a:p>
            <a:pPr marL="0" indent="0">
              <a:buNone/>
            </a:pPr>
            <a:endParaRPr lang="en-US" dirty="0">
              <a:solidFill>
                <a:schemeClr val="tx1"/>
              </a:solidFill>
              <a:latin typeface="Times New Roman" panose="02020603050405020304" pitchFamily="18" charset="0"/>
              <a:cs typeface="Times New Roman" panose="02020603050405020304" pitchFamily="18" charset="0"/>
            </a:endParaRPr>
          </a:p>
          <a:p>
            <a:pPr marL="0" indent="0">
              <a:buNone/>
            </a:pPr>
            <a:r>
              <a:rPr lang="en-US" dirty="0">
                <a:solidFill>
                  <a:schemeClr val="tx1"/>
                </a:solidFill>
                <a:latin typeface="Times New Roman" panose="02020603050405020304" pitchFamily="18" charset="0"/>
                <a:cs typeface="Times New Roman" panose="02020603050405020304" pitchFamily="18" charset="0"/>
              </a:rPr>
              <a:t>All questions/inquiries should be submitted using the Q&amp;A Template (Attachment G) as outlined in Section 1.7 of the RFP main document. </a:t>
            </a:r>
          </a:p>
          <a:p>
            <a:pPr marL="0" indent="0" algn="ctr">
              <a:buNone/>
            </a:pPr>
            <a:endParaRPr lang="en-US" dirty="0">
              <a:solidFill>
                <a:schemeClr val="tx1"/>
              </a:solidFill>
              <a:latin typeface="Times New Roman" panose="02020603050405020304" pitchFamily="18" charset="0"/>
              <a:cs typeface="Times New Roman" panose="02020603050405020304" pitchFamily="18" charset="0"/>
            </a:endParaRPr>
          </a:p>
          <a:p>
            <a:pPr marL="0" indent="0">
              <a:buNone/>
            </a:pPr>
            <a:r>
              <a:rPr lang="en-US" dirty="0">
                <a:solidFill>
                  <a:schemeClr val="tx1"/>
                </a:solidFill>
                <a:latin typeface="Times New Roman" panose="02020603050405020304" pitchFamily="18" charset="0"/>
                <a:cs typeface="Times New Roman" panose="02020603050405020304" pitchFamily="18" charset="0"/>
              </a:rPr>
              <a:t>REMINDER (OPTIONAL): If interested, send a Pre-proposal Network Opportunities Form (Attachment I) via email at </a:t>
            </a:r>
            <a:r>
              <a:rPr lang="en-US" dirty="0">
                <a:solidFill>
                  <a:schemeClr val="tx1"/>
                </a:solidFill>
                <a:latin typeface="Times New Roman" panose="02020603050405020304" pitchFamily="18" charset="0"/>
                <a:cs typeface="Times New Roman" panose="02020603050405020304" pitchFamily="18" charset="0"/>
                <a:hlinkClick r:id="rId3">
                  <a:extLst>
                    <a:ext uri="{A12FA001-AC4F-418D-AE19-62706E023703}">
                      <ahyp:hlinkClr xmlns:ahyp="http://schemas.microsoft.com/office/drawing/2018/hyperlinkcolor" val="tx"/>
                    </a:ext>
                  </a:extLst>
                </a:hlinkClick>
              </a:rPr>
              <a:t>rfp@idoa.in.gov</a:t>
            </a:r>
            <a:r>
              <a:rPr lang="en-US" dirty="0">
                <a:solidFill>
                  <a:schemeClr val="tx1"/>
                </a:solidFill>
                <a:latin typeface="Times New Roman" panose="02020603050405020304" pitchFamily="18" charset="0"/>
                <a:cs typeface="Times New Roman" panose="02020603050405020304" pitchFamily="18" charset="0"/>
              </a:rPr>
              <a:t> no later than 3:00 PM ET on March 28th, 2023.  </a:t>
            </a:r>
          </a:p>
          <a:p>
            <a:pPr algn="ctr"/>
            <a:endParaRPr lang="en-US"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676371153"/>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bg>
      <p:bgPr>
        <a:solidFill>
          <a:srgbClr val="101D49"/>
        </a:solidFill>
        <a:effectLst/>
      </p:bgPr>
    </p:bg>
    <p:spTree>
      <p:nvGrpSpPr>
        <p:cNvPr id="1" name=""/>
        <p:cNvGrpSpPr/>
        <p:nvPr/>
      </p:nvGrpSpPr>
      <p:grpSpPr>
        <a:xfrm>
          <a:off x="0" y="0"/>
          <a:ext cx="0" cy="0"/>
          <a:chOff x="0" y="0"/>
          <a:chExt cx="0" cy="0"/>
        </a:xfrm>
      </p:grpSpPr>
      <p:sp>
        <p:nvSpPr>
          <p:cNvPr id="5" name="Title 4"/>
          <p:cNvSpPr>
            <a:spLocks noGrp="1"/>
          </p:cNvSpPr>
          <p:nvPr>
            <p:ph type="ctrTitle"/>
          </p:nvPr>
        </p:nvSpPr>
        <p:spPr>
          <a:xfrm>
            <a:off x="806117" y="1531662"/>
            <a:ext cx="7531768" cy="3341128"/>
          </a:xfrm>
        </p:spPr>
        <p:txBody>
          <a:bodyPr/>
          <a:lstStyle/>
          <a:p>
            <a:pPr marL="342900" lvl="0" indent="-342900" defTabSz="914400">
              <a:lnSpc>
                <a:spcPct val="100000"/>
              </a:lnSpc>
              <a:spcBef>
                <a:spcPct val="20000"/>
              </a:spcBef>
              <a:defRPr/>
            </a:pPr>
            <a:br>
              <a:rPr lang="en-US" sz="6000" b="1" cap="none" dirty="0">
                <a:latin typeface="+mn-lt"/>
              </a:rPr>
            </a:br>
            <a:br>
              <a:rPr lang="en-US" sz="6000" b="1" cap="none" dirty="0">
                <a:latin typeface="+mn-lt"/>
              </a:rPr>
            </a:br>
            <a:br>
              <a:rPr lang="en-US" sz="6000" b="1" cap="none" dirty="0">
                <a:latin typeface="+mn-lt"/>
              </a:rPr>
            </a:br>
            <a:br>
              <a:rPr lang="en-US" sz="6000" b="1" cap="none" dirty="0">
                <a:latin typeface="+mn-lt"/>
              </a:rPr>
            </a:br>
            <a:br>
              <a:rPr lang="en-US" sz="6000" b="1" cap="none" dirty="0">
                <a:latin typeface="+mn-lt"/>
              </a:rPr>
            </a:br>
            <a:br>
              <a:rPr lang="en-US" sz="6000" b="1" cap="none" dirty="0">
                <a:latin typeface="+mn-lt"/>
              </a:rPr>
            </a:br>
            <a:br>
              <a:rPr lang="en-US" sz="6000" b="1" cap="none" dirty="0">
                <a:latin typeface="+mn-lt"/>
              </a:rPr>
            </a:br>
            <a:br>
              <a:rPr lang="en-US" sz="6000" b="1" cap="none" dirty="0">
                <a:latin typeface="+mn-lt"/>
              </a:rPr>
            </a:br>
            <a:br>
              <a:rPr lang="en-US" sz="6000" b="1" cap="none" dirty="0">
                <a:latin typeface="+mn-lt"/>
              </a:rPr>
            </a:br>
            <a:br>
              <a:rPr lang="en-US" sz="6000" b="1" cap="none" dirty="0">
                <a:latin typeface="+mn-lt"/>
              </a:rPr>
            </a:br>
            <a:br>
              <a:rPr lang="en-US" sz="6000" b="1" cap="none" dirty="0">
                <a:latin typeface="+mn-lt"/>
              </a:rPr>
            </a:br>
            <a:br>
              <a:rPr lang="en-US" sz="6000" b="1" cap="none" dirty="0">
                <a:latin typeface="+mn-lt"/>
              </a:rPr>
            </a:br>
            <a:br>
              <a:rPr lang="en-US" sz="6000" b="1" cap="none" dirty="0">
                <a:latin typeface="+mn-lt"/>
              </a:rPr>
            </a:br>
            <a:br>
              <a:rPr lang="en-US" sz="6000" b="1" cap="none" dirty="0">
                <a:latin typeface="+mn-lt"/>
              </a:rPr>
            </a:br>
            <a:br>
              <a:rPr lang="en-US" sz="6000" b="1" cap="none" dirty="0">
                <a:latin typeface="+mn-lt"/>
              </a:rPr>
            </a:br>
            <a:br>
              <a:rPr lang="en-US" sz="6000" b="1" cap="none" dirty="0">
                <a:latin typeface="+mn-lt"/>
              </a:rPr>
            </a:br>
            <a:br>
              <a:rPr lang="en-US" sz="6000" b="1" cap="none" dirty="0">
                <a:latin typeface="+mn-lt"/>
              </a:rPr>
            </a:br>
            <a:br>
              <a:rPr lang="en-US" sz="6000" b="1" cap="none" dirty="0">
                <a:latin typeface="+mn-lt"/>
              </a:rPr>
            </a:br>
            <a:br>
              <a:rPr lang="en-US" sz="6000" b="1" cap="none" dirty="0">
                <a:latin typeface="+mn-lt"/>
              </a:rPr>
            </a:br>
            <a:br>
              <a:rPr lang="en-US" sz="6000" b="1" cap="none" dirty="0">
                <a:latin typeface="+mn-lt"/>
              </a:rPr>
            </a:br>
            <a:br>
              <a:rPr lang="en-US" sz="6000" b="1" cap="none" dirty="0">
                <a:latin typeface="+mn-lt"/>
              </a:rPr>
            </a:br>
            <a:br>
              <a:rPr lang="en-US" sz="6000" b="1" cap="none" dirty="0">
                <a:latin typeface="+mn-lt"/>
              </a:rPr>
            </a:br>
            <a:br>
              <a:rPr lang="en-US" sz="6000" b="1" cap="none" dirty="0">
                <a:latin typeface="+mn-lt"/>
              </a:rPr>
            </a:br>
            <a:br>
              <a:rPr lang="en-US" sz="6000" b="1" cap="none" dirty="0">
                <a:latin typeface="+mn-lt"/>
              </a:rPr>
            </a:br>
            <a:br>
              <a:rPr lang="en-US" sz="6000" b="1" cap="none" dirty="0">
                <a:latin typeface="+mn-lt"/>
              </a:rPr>
            </a:br>
            <a:br>
              <a:rPr lang="en-US" sz="6000" b="1" cap="none" dirty="0">
                <a:latin typeface="+mn-lt"/>
              </a:rPr>
            </a:br>
            <a:br>
              <a:rPr lang="en-US" sz="6000" b="1" cap="none" dirty="0">
                <a:latin typeface="+mn-lt"/>
              </a:rPr>
            </a:br>
            <a:r>
              <a:rPr lang="en-US" sz="5400" b="1" cap="none" dirty="0">
                <a:latin typeface="Times New Roman" panose="02020603050405020304" pitchFamily="18" charset="0"/>
                <a:cs typeface="Times New Roman" panose="02020603050405020304" pitchFamily="18" charset="0"/>
              </a:rPr>
              <a:t>Thank You!</a:t>
            </a:r>
            <a:br>
              <a:rPr lang="en-US" sz="2800" b="1" dirty="0">
                <a:latin typeface="Times New Roman" panose="02020603050405020304" pitchFamily="18" charset="0"/>
                <a:cs typeface="Times New Roman" panose="02020603050405020304" pitchFamily="18" charset="0"/>
              </a:rPr>
            </a:br>
            <a:r>
              <a:rPr lang="en-US" sz="2800" b="1" dirty="0">
                <a:latin typeface="Times New Roman" panose="02020603050405020304" pitchFamily="18" charset="0"/>
                <a:cs typeface="Times New Roman" panose="02020603050405020304" pitchFamily="18" charset="0"/>
              </a:rPr>
              <a:t>Teresa deaton-reese</a:t>
            </a:r>
            <a:br>
              <a:rPr lang="en-US" sz="2400" b="1" cap="none" dirty="0">
                <a:solidFill>
                  <a:srgbClr val="FF0000"/>
                </a:solidFill>
                <a:latin typeface="Times New Roman" panose="02020603050405020304" pitchFamily="18" charset="0"/>
                <a:cs typeface="Times New Roman" panose="02020603050405020304" pitchFamily="18" charset="0"/>
              </a:rPr>
            </a:br>
            <a:r>
              <a:rPr lang="en-US" sz="2400" b="1" cap="none" dirty="0">
                <a:solidFill>
                  <a:srgbClr val="FF0000"/>
                </a:solidFill>
                <a:latin typeface="Times New Roman" panose="02020603050405020304" pitchFamily="18" charset="0"/>
                <a:cs typeface="Times New Roman" panose="02020603050405020304" pitchFamily="18" charset="0"/>
                <a:hlinkClick r:id="rId3"/>
              </a:rPr>
              <a:t>tdeaton@idoa.in.gov</a:t>
            </a:r>
            <a:r>
              <a:rPr lang="en-US" sz="2400" b="1" cap="none" dirty="0">
                <a:solidFill>
                  <a:srgbClr val="FF0000"/>
                </a:solidFill>
                <a:latin typeface="Times New Roman" panose="02020603050405020304" pitchFamily="18" charset="0"/>
                <a:cs typeface="Times New Roman" panose="02020603050405020304" pitchFamily="18" charset="0"/>
              </a:rPr>
              <a:t> </a:t>
            </a:r>
            <a:br>
              <a:rPr lang="en-US" sz="2400" b="1" cap="none" dirty="0">
                <a:solidFill>
                  <a:srgbClr val="FF0000"/>
                </a:solidFill>
                <a:latin typeface="Times New Roman" panose="02020603050405020304" pitchFamily="18" charset="0"/>
                <a:cs typeface="Times New Roman" panose="02020603050405020304" pitchFamily="18" charset="0"/>
              </a:rPr>
            </a:br>
            <a:br>
              <a:rPr lang="en-US" sz="2400" b="1" dirty="0">
                <a:solidFill>
                  <a:srgbClr val="FF0000"/>
                </a:solidFill>
                <a:latin typeface="Times New Roman" panose="02020603050405020304" pitchFamily="18" charset="0"/>
                <a:cs typeface="Times New Roman" panose="02020603050405020304" pitchFamily="18" charset="0"/>
              </a:rPr>
            </a:br>
            <a:r>
              <a:rPr lang="en-US" sz="2400" b="1" cap="none" dirty="0">
                <a:solidFill>
                  <a:srgbClr val="002060"/>
                </a:solidFill>
                <a:latin typeface="Times New Roman" panose="02020603050405020304" pitchFamily="18" charset="0"/>
                <a:cs typeface="Times New Roman" panose="02020603050405020304" pitchFamily="18" charset="0"/>
              </a:rPr>
              <a:t>Division Of Supplier Diversity</a:t>
            </a:r>
            <a:br>
              <a:rPr lang="en-US" sz="2400" b="1" cap="none" dirty="0">
                <a:solidFill>
                  <a:srgbClr val="FF0000"/>
                </a:solidFill>
                <a:latin typeface="Times New Roman" panose="02020603050405020304" pitchFamily="18" charset="0"/>
                <a:cs typeface="Times New Roman" panose="02020603050405020304" pitchFamily="18" charset="0"/>
              </a:rPr>
            </a:br>
            <a:r>
              <a:rPr lang="en-US" sz="2400" b="1" cap="none" dirty="0">
                <a:solidFill>
                  <a:srgbClr val="FF0000"/>
                </a:solidFill>
                <a:latin typeface="Times New Roman" panose="02020603050405020304" pitchFamily="18" charset="0"/>
                <a:cs typeface="Times New Roman" panose="02020603050405020304" pitchFamily="18" charset="0"/>
                <a:hlinkClick r:id="rId4"/>
              </a:rPr>
              <a:t>mwbecompliance@idoa.in.gov</a:t>
            </a:r>
            <a:r>
              <a:rPr lang="en-US" sz="2400" b="1" cap="none" dirty="0">
                <a:solidFill>
                  <a:srgbClr val="FF0000"/>
                </a:solidFill>
                <a:latin typeface="Times New Roman" panose="02020603050405020304" pitchFamily="18" charset="0"/>
                <a:cs typeface="Times New Roman" panose="02020603050405020304" pitchFamily="18" charset="0"/>
              </a:rPr>
              <a:t> </a:t>
            </a:r>
            <a:br>
              <a:rPr lang="en-US" sz="2400" b="1" cap="none" dirty="0">
                <a:solidFill>
                  <a:srgbClr val="FF0000"/>
                </a:solidFill>
                <a:latin typeface="Times New Roman" panose="02020603050405020304" pitchFamily="18" charset="0"/>
                <a:cs typeface="Times New Roman" panose="02020603050405020304" pitchFamily="18" charset="0"/>
              </a:rPr>
            </a:br>
            <a:r>
              <a:rPr lang="en-US" sz="2400" b="1" cap="none" dirty="0">
                <a:solidFill>
                  <a:srgbClr val="FF0000"/>
                </a:solidFill>
                <a:latin typeface="Times New Roman" panose="02020603050405020304" pitchFamily="18" charset="0"/>
                <a:cs typeface="Times New Roman" panose="02020603050405020304" pitchFamily="18" charset="0"/>
                <a:hlinkClick r:id="rId5"/>
              </a:rPr>
              <a:t>www.in.gov/idoa/mwbe/payaudit.htm</a:t>
            </a:r>
            <a:r>
              <a:rPr lang="en-US" sz="2400" b="1" cap="none" dirty="0">
                <a:solidFill>
                  <a:srgbClr val="FF0000"/>
                </a:solidFill>
                <a:latin typeface="Times New Roman" panose="02020603050405020304" pitchFamily="18" charset="0"/>
                <a:cs typeface="Times New Roman" panose="02020603050405020304" pitchFamily="18" charset="0"/>
              </a:rPr>
              <a:t> </a:t>
            </a:r>
            <a:br>
              <a:rPr lang="en-US" sz="2400" b="1" cap="none" dirty="0">
                <a:solidFill>
                  <a:srgbClr val="FF0000"/>
                </a:solidFill>
                <a:latin typeface="Times New Roman" panose="02020603050405020304" pitchFamily="18" charset="0"/>
                <a:cs typeface="Times New Roman" panose="02020603050405020304" pitchFamily="18" charset="0"/>
              </a:rPr>
            </a:br>
            <a:r>
              <a:rPr lang="en-US" sz="2400" b="1" cap="none" dirty="0">
                <a:solidFill>
                  <a:srgbClr val="FF0000"/>
                </a:solidFill>
                <a:latin typeface="Times New Roman" panose="02020603050405020304" pitchFamily="18" charset="0"/>
                <a:cs typeface="Times New Roman" panose="02020603050405020304" pitchFamily="18" charset="0"/>
              </a:rPr>
              <a:t> </a:t>
            </a:r>
            <a:endParaRPr lang="en-US" sz="2400"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2607339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latin typeface="Times New Roman" panose="02020603050405020304" pitchFamily="18" charset="0"/>
                <a:cs typeface="Times New Roman" panose="02020603050405020304" pitchFamily="18" charset="0"/>
              </a:rPr>
              <a:t>Scope of Work </a:t>
            </a:r>
            <a:r>
              <a:rPr lang="en-US" sz="2800" dirty="0">
                <a:latin typeface="Times New Roman" panose="02020603050405020304" pitchFamily="18" charset="0"/>
                <a:cs typeface="Times New Roman" panose="02020603050405020304" pitchFamily="18" charset="0"/>
              </a:rPr>
              <a:t>(Attachment K)</a:t>
            </a:r>
          </a:p>
        </p:txBody>
      </p:sp>
      <p:sp>
        <p:nvSpPr>
          <p:cNvPr id="6" name="Content Placeholder 5"/>
          <p:cNvSpPr>
            <a:spLocks noGrp="1"/>
          </p:cNvSpPr>
          <p:nvPr>
            <p:ph idx="1"/>
          </p:nvPr>
        </p:nvSpPr>
        <p:spPr>
          <a:xfrm>
            <a:off x="876300" y="1448802"/>
            <a:ext cx="10439400" cy="4794682"/>
          </a:xfrm>
        </p:spPr>
        <p:txBody>
          <a:bodyPr>
            <a:noAutofit/>
          </a:bodyPr>
          <a:lstStyle/>
          <a:p>
            <a:pPr marR="0" lvl="0">
              <a:spcBef>
                <a:spcPts val="0"/>
              </a:spcBef>
              <a:spcAft>
                <a:spcPts val="0"/>
              </a:spcAft>
            </a:pPr>
            <a:endParaRPr lang="en-US" dirty="0">
              <a:solidFill>
                <a:schemeClr val="tx1"/>
              </a:solidFill>
              <a:latin typeface="Calibri" panose="020F0502020204030204" pitchFamily="34" charset="0"/>
            </a:endParaRPr>
          </a:p>
          <a:p>
            <a:pPr marR="0" lvl="0" fontAlgn="auto">
              <a:lnSpc>
                <a:spcPct val="74000"/>
              </a:lnSpc>
              <a:buClrTx/>
              <a:buSzTx/>
              <a:tabLst/>
              <a:defRPr/>
            </a:pPr>
            <a:r>
              <a:rPr lang="en-US" dirty="0">
                <a:solidFill>
                  <a:schemeClr val="tx1"/>
                </a:solidFill>
                <a:latin typeface="Times New Roman" panose="02020603050405020304" pitchFamily="18" charset="0"/>
                <a:cs typeface="Times New Roman" panose="02020603050405020304" pitchFamily="18" charset="0"/>
              </a:rPr>
              <a:t>FSSA seeks a Contractor to educate members and support them in obtaining services through their Indiana Pathways for Aging plan should they encounter any issues. </a:t>
            </a:r>
            <a:r>
              <a:rPr lang="en-US" u="sng" dirty="0">
                <a:solidFill>
                  <a:schemeClr val="tx1"/>
                </a:solidFill>
                <a:latin typeface="Times New Roman" panose="02020603050405020304" pitchFamily="18" charset="0"/>
                <a:cs typeface="Times New Roman" panose="02020603050405020304" pitchFamily="18" charset="0"/>
              </a:rPr>
              <a:t>The primary goal of the MSS vendor will be to provide members with education, advocacy, and support to navigate and resolve issues they experience while enrolled in Pathways for Aging</a:t>
            </a:r>
            <a:r>
              <a:rPr lang="en-US" dirty="0">
                <a:solidFill>
                  <a:schemeClr val="tx1"/>
                </a:solidFill>
                <a:latin typeface="Times New Roman" panose="02020603050405020304" pitchFamily="18" charset="0"/>
                <a:cs typeface="Times New Roman" panose="02020603050405020304" pitchFamily="18" charset="0"/>
              </a:rPr>
              <a:t>, including those issues escalated through the grievance and appeals process.</a:t>
            </a:r>
          </a:p>
          <a:p>
            <a:pPr marR="0" lvl="0" fontAlgn="auto">
              <a:lnSpc>
                <a:spcPct val="74000"/>
              </a:lnSpc>
              <a:buClrTx/>
              <a:buSzTx/>
              <a:tabLst/>
              <a:defRPr/>
            </a:pPr>
            <a:r>
              <a:rPr lang="en-US" dirty="0">
                <a:solidFill>
                  <a:schemeClr val="tx1"/>
                </a:solidFill>
                <a:latin typeface="Times New Roman" panose="02020603050405020304" pitchFamily="18" charset="0"/>
                <a:cs typeface="Times New Roman" panose="02020603050405020304" pitchFamily="18" charset="0"/>
              </a:rPr>
              <a:t>Support activities include, but are not limited to:  </a:t>
            </a:r>
          </a:p>
          <a:p>
            <a:pPr lvl="1">
              <a:lnSpc>
                <a:spcPct val="74000"/>
              </a:lnSpc>
              <a:defRPr/>
            </a:pPr>
            <a:r>
              <a:rPr lang="en-US" dirty="0">
                <a:solidFill>
                  <a:schemeClr val="tx1"/>
                </a:solidFill>
                <a:latin typeface="Times New Roman" panose="02020603050405020304" pitchFamily="18" charset="0"/>
                <a:cs typeface="Times New Roman" panose="02020603050405020304" pitchFamily="18" charset="0"/>
              </a:rPr>
              <a:t>Educating members about managed care operations and how to access services, educating members about MCE responsibilities to members, </a:t>
            </a:r>
          </a:p>
          <a:p>
            <a:pPr lvl="1">
              <a:lnSpc>
                <a:spcPct val="74000"/>
              </a:lnSpc>
              <a:defRPr/>
            </a:pPr>
            <a:r>
              <a:rPr lang="en-US" dirty="0">
                <a:solidFill>
                  <a:schemeClr val="tx1"/>
                </a:solidFill>
                <a:latin typeface="Times New Roman" panose="02020603050405020304" pitchFamily="18" charset="0"/>
                <a:cs typeface="Times New Roman" panose="02020603050405020304" pitchFamily="18" charset="0"/>
              </a:rPr>
              <a:t>Serving as a mediator between MCE and member when needed, </a:t>
            </a:r>
          </a:p>
          <a:p>
            <a:pPr lvl="1">
              <a:lnSpc>
                <a:spcPct val="74000"/>
              </a:lnSpc>
              <a:defRPr/>
            </a:pPr>
            <a:r>
              <a:rPr lang="en-US" dirty="0">
                <a:solidFill>
                  <a:schemeClr val="tx1"/>
                </a:solidFill>
                <a:latin typeface="Times New Roman" panose="02020603050405020304" pitchFamily="18" charset="0"/>
                <a:cs typeface="Times New Roman" panose="02020603050405020304" pitchFamily="18" charset="0"/>
              </a:rPr>
              <a:t>Educating and supporting members through the Grievance and Appeals process, </a:t>
            </a:r>
          </a:p>
          <a:p>
            <a:pPr lvl="1">
              <a:lnSpc>
                <a:spcPct val="74000"/>
              </a:lnSpc>
              <a:defRPr/>
            </a:pPr>
            <a:r>
              <a:rPr lang="en-US" dirty="0">
                <a:solidFill>
                  <a:schemeClr val="tx1"/>
                </a:solidFill>
                <a:latin typeface="Times New Roman" panose="02020603050405020304" pitchFamily="18" charset="0"/>
                <a:cs typeface="Times New Roman" panose="02020603050405020304" pitchFamily="18" charset="0"/>
              </a:rPr>
              <a:t>Submitting Appeals to the MCE on behalf of member if needed, </a:t>
            </a:r>
          </a:p>
          <a:p>
            <a:pPr lvl="1">
              <a:lnSpc>
                <a:spcPct val="74000"/>
              </a:lnSpc>
              <a:defRPr/>
            </a:pPr>
            <a:r>
              <a:rPr lang="en-US" dirty="0">
                <a:solidFill>
                  <a:schemeClr val="tx1"/>
                </a:solidFill>
                <a:latin typeface="Times New Roman" panose="02020603050405020304" pitchFamily="18" charset="0"/>
                <a:cs typeface="Times New Roman" panose="02020603050405020304" pitchFamily="18" charset="0"/>
              </a:rPr>
              <a:t>Educating and supporting members as they prepare for a state fair hearing, </a:t>
            </a:r>
          </a:p>
          <a:p>
            <a:pPr lvl="1">
              <a:lnSpc>
                <a:spcPct val="74000"/>
              </a:lnSpc>
              <a:defRPr/>
            </a:pPr>
            <a:r>
              <a:rPr lang="en-US" dirty="0">
                <a:solidFill>
                  <a:schemeClr val="tx1"/>
                </a:solidFill>
                <a:latin typeface="Times New Roman" panose="02020603050405020304" pitchFamily="18" charset="0"/>
                <a:cs typeface="Times New Roman" panose="02020603050405020304" pitchFamily="18" charset="0"/>
              </a:rPr>
              <a:t>Providing referrals to other support entities as appropriate, and</a:t>
            </a:r>
          </a:p>
          <a:p>
            <a:pPr lvl="1">
              <a:lnSpc>
                <a:spcPct val="74000"/>
              </a:lnSpc>
              <a:defRPr/>
            </a:pPr>
            <a:r>
              <a:rPr lang="en-US" dirty="0">
                <a:solidFill>
                  <a:schemeClr val="tx1"/>
                </a:solidFill>
                <a:latin typeface="Times New Roman" panose="02020603050405020304" pitchFamily="18" charset="0"/>
                <a:cs typeface="Times New Roman" panose="02020603050405020304" pitchFamily="18" charset="0"/>
              </a:rPr>
              <a:t>Providing reporting to FSSA including the identification of systemic issues, which will aid FSSA's Pathways compliance activities. </a:t>
            </a:r>
          </a:p>
        </p:txBody>
      </p:sp>
    </p:spTree>
    <p:extLst>
      <p:ext uri="{BB962C8B-B14F-4D97-AF65-F5344CB8AC3E}">
        <p14:creationId xmlns:p14="http://schemas.microsoft.com/office/powerpoint/2010/main" val="72142853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latin typeface="Times New Roman" panose="02020603050405020304" pitchFamily="18" charset="0"/>
                <a:cs typeface="Times New Roman" panose="02020603050405020304" pitchFamily="18" charset="0"/>
              </a:rPr>
              <a:t>Term of Contract</a:t>
            </a:r>
          </a:p>
        </p:txBody>
      </p:sp>
      <p:sp>
        <p:nvSpPr>
          <p:cNvPr id="6" name="Content Placeholder 5"/>
          <p:cNvSpPr>
            <a:spLocks noGrp="1"/>
          </p:cNvSpPr>
          <p:nvPr>
            <p:ph idx="1"/>
          </p:nvPr>
        </p:nvSpPr>
        <p:spPr>
          <a:xfrm>
            <a:off x="997974" y="2286004"/>
            <a:ext cx="9601200" cy="2900191"/>
          </a:xfrm>
        </p:spPr>
        <p:txBody>
          <a:bodyPr>
            <a:normAutofit/>
          </a:bodyPr>
          <a:lstStyle/>
          <a:p>
            <a:pPr marL="457200" lvl="1" indent="0" defTabSz="914400">
              <a:lnSpc>
                <a:spcPct val="90000"/>
              </a:lnSpc>
              <a:spcBef>
                <a:spcPct val="20000"/>
              </a:spcBef>
              <a:spcAft>
                <a:spcPts val="0"/>
              </a:spcAft>
              <a:buNone/>
            </a:pPr>
            <a:r>
              <a:rPr lang="en-US" i="0" dirty="0">
                <a:solidFill>
                  <a:schemeClr val="tx1"/>
                </a:solidFill>
                <a:latin typeface="Times New Roman" panose="02020603050405020304" pitchFamily="18" charset="0"/>
                <a:cs typeface="Times New Roman" panose="02020603050405020304" pitchFamily="18" charset="0"/>
              </a:rPr>
              <a:t>The term of the contract shall be for a period of </a:t>
            </a:r>
            <a:r>
              <a:rPr lang="en-US" b="1" i="0" dirty="0">
                <a:solidFill>
                  <a:schemeClr val="tx1"/>
                </a:solidFill>
                <a:latin typeface="Times New Roman" panose="02020603050405020304" pitchFamily="18" charset="0"/>
                <a:cs typeface="Times New Roman" panose="02020603050405020304" pitchFamily="18" charset="0"/>
              </a:rPr>
              <a:t>4 (four) years </a:t>
            </a:r>
            <a:r>
              <a:rPr lang="en-US" i="0" dirty="0">
                <a:solidFill>
                  <a:schemeClr val="tx1"/>
                </a:solidFill>
                <a:latin typeface="Times New Roman" panose="02020603050405020304" pitchFamily="18" charset="0"/>
                <a:cs typeface="Times New Roman" panose="02020603050405020304" pitchFamily="18" charset="0"/>
              </a:rPr>
              <a:t>from the date of contract execution.  </a:t>
            </a:r>
          </a:p>
          <a:p>
            <a:pPr marL="457200" lvl="1" indent="0" defTabSz="914400">
              <a:lnSpc>
                <a:spcPct val="90000"/>
              </a:lnSpc>
              <a:spcBef>
                <a:spcPct val="20000"/>
              </a:spcBef>
              <a:spcAft>
                <a:spcPts val="0"/>
              </a:spcAft>
              <a:buNone/>
            </a:pPr>
            <a:endParaRPr lang="en-US" i="0" dirty="0">
              <a:solidFill>
                <a:schemeClr val="tx1"/>
              </a:solidFill>
              <a:latin typeface="Times New Roman" panose="02020603050405020304" pitchFamily="18" charset="0"/>
              <a:cs typeface="Times New Roman" panose="02020603050405020304" pitchFamily="18" charset="0"/>
            </a:endParaRPr>
          </a:p>
          <a:p>
            <a:pPr marL="457200" lvl="1" indent="0" defTabSz="914400">
              <a:lnSpc>
                <a:spcPct val="90000"/>
              </a:lnSpc>
              <a:spcBef>
                <a:spcPct val="20000"/>
              </a:spcBef>
              <a:spcAft>
                <a:spcPts val="0"/>
              </a:spcAft>
              <a:buNone/>
            </a:pPr>
            <a:r>
              <a:rPr lang="en-US" i="0" dirty="0">
                <a:solidFill>
                  <a:schemeClr val="tx1"/>
                </a:solidFill>
                <a:latin typeface="Times New Roman" panose="02020603050405020304" pitchFamily="18" charset="0"/>
                <a:cs typeface="Times New Roman" panose="02020603050405020304" pitchFamily="18" charset="0"/>
              </a:rPr>
              <a:t>There may be </a:t>
            </a:r>
            <a:r>
              <a:rPr lang="en-US" b="1" i="0" dirty="0">
                <a:solidFill>
                  <a:schemeClr val="tx1"/>
                </a:solidFill>
                <a:latin typeface="Times New Roman" panose="02020603050405020304" pitchFamily="18" charset="0"/>
                <a:cs typeface="Times New Roman" panose="02020603050405020304" pitchFamily="18" charset="0"/>
              </a:rPr>
              <a:t>2 (two) one-year renewals </a:t>
            </a:r>
            <a:r>
              <a:rPr lang="en-US" i="0" dirty="0">
                <a:solidFill>
                  <a:schemeClr val="tx1"/>
                </a:solidFill>
                <a:latin typeface="Times New Roman" panose="02020603050405020304" pitchFamily="18" charset="0"/>
                <a:cs typeface="Times New Roman" panose="02020603050405020304" pitchFamily="18" charset="0"/>
              </a:rPr>
              <a:t>for a total of 6 (six) years at the State’s option.  </a:t>
            </a:r>
          </a:p>
          <a:p>
            <a:pPr>
              <a:spcBef>
                <a:spcPts val="0"/>
              </a:spcBef>
              <a:spcAft>
                <a:spcPts val="0"/>
              </a:spcAft>
            </a:pPr>
            <a:endParaRPr lang="en-US" dirty="0">
              <a:solidFill>
                <a:schemeClr val="tx1"/>
              </a:solidFill>
              <a:effectLst/>
              <a:latin typeface="Courier"/>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59324862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381296" y="864214"/>
            <a:ext cx="9601200" cy="829157"/>
          </a:xfrm>
        </p:spPr>
        <p:txBody>
          <a:bodyPr/>
          <a:lstStyle/>
          <a:p>
            <a:r>
              <a:rPr lang="en-US" dirty="0">
                <a:latin typeface="Times New Roman" panose="02020603050405020304" pitchFamily="18" charset="0"/>
                <a:cs typeface="Times New Roman" panose="02020603050405020304" pitchFamily="18" charset="0"/>
              </a:rPr>
              <a:t>Key Dates</a:t>
            </a:r>
          </a:p>
        </p:txBody>
      </p:sp>
      <p:graphicFrame>
        <p:nvGraphicFramePr>
          <p:cNvPr id="7" name="Content Placeholder 6">
            <a:extLst>
              <a:ext uri="{FF2B5EF4-FFF2-40B4-BE49-F238E27FC236}">
                <a16:creationId xmlns:a16="http://schemas.microsoft.com/office/drawing/2014/main" id="{3664E06F-41BD-E738-5AA0-EBA108D6A572}"/>
              </a:ext>
            </a:extLst>
          </p:cNvPr>
          <p:cNvGraphicFramePr>
            <a:graphicFrameLocks noGrp="1"/>
          </p:cNvGraphicFramePr>
          <p:nvPr>
            <p:ph idx="1"/>
            <p:extLst>
              <p:ext uri="{D42A27DB-BD31-4B8C-83A1-F6EECF244321}">
                <p14:modId xmlns:p14="http://schemas.microsoft.com/office/powerpoint/2010/main" val="2509621489"/>
              </p:ext>
            </p:extLst>
          </p:nvPr>
        </p:nvGraphicFramePr>
        <p:xfrm>
          <a:off x="1381296" y="1610453"/>
          <a:ext cx="9029084" cy="4575725"/>
        </p:xfrm>
        <a:graphic>
          <a:graphicData uri="http://schemas.openxmlformats.org/drawingml/2006/table">
            <a:tbl>
              <a:tblPr/>
              <a:tblGrid>
                <a:gridCol w="4889107">
                  <a:extLst>
                    <a:ext uri="{9D8B030D-6E8A-4147-A177-3AD203B41FA5}">
                      <a16:colId xmlns:a16="http://schemas.microsoft.com/office/drawing/2014/main" val="184302696"/>
                    </a:ext>
                  </a:extLst>
                </a:gridCol>
                <a:gridCol w="4139977">
                  <a:extLst>
                    <a:ext uri="{9D8B030D-6E8A-4147-A177-3AD203B41FA5}">
                      <a16:colId xmlns:a16="http://schemas.microsoft.com/office/drawing/2014/main" val="20870233"/>
                    </a:ext>
                  </a:extLst>
                </a:gridCol>
              </a:tblGrid>
              <a:tr h="392939">
                <a:tc>
                  <a:txBody>
                    <a:bodyPr/>
                    <a:lstStyle/>
                    <a:p>
                      <a:pPr marL="0" marR="0" algn="ctr">
                        <a:spcBef>
                          <a:spcPts val="0"/>
                        </a:spcBef>
                        <a:spcAft>
                          <a:spcPts val="0"/>
                        </a:spcAft>
                      </a:pPr>
                      <a:r>
                        <a:rPr lang="en-US" sz="1600" b="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Activity</a:t>
                      </a:r>
                      <a:endParaRPr lang="en-US" sz="16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5585" marR="4558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40000"/>
                        <a:lumOff val="60000"/>
                      </a:schemeClr>
                    </a:solidFill>
                  </a:tcPr>
                </a:tc>
                <a:tc>
                  <a:txBody>
                    <a:bodyPr/>
                    <a:lstStyle/>
                    <a:p>
                      <a:pPr marL="0" marR="0" algn="ctr">
                        <a:spcBef>
                          <a:spcPts val="0"/>
                        </a:spcBef>
                        <a:spcAft>
                          <a:spcPts val="0"/>
                        </a:spcAft>
                      </a:pPr>
                      <a:r>
                        <a:rPr lang="en-US" sz="1600" b="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Date</a:t>
                      </a:r>
                      <a:endParaRPr lang="en-US" sz="16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5585" marR="4558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40000"/>
                        <a:lumOff val="60000"/>
                      </a:schemeClr>
                    </a:solidFill>
                  </a:tcPr>
                </a:tc>
                <a:extLst>
                  <a:ext uri="{0D108BD9-81ED-4DB2-BD59-A6C34878D82A}">
                    <a16:rowId xmlns:a16="http://schemas.microsoft.com/office/drawing/2014/main" val="3460160394"/>
                  </a:ext>
                </a:extLst>
              </a:tr>
              <a:tr h="311457">
                <a:tc>
                  <a:txBody>
                    <a:bodyPr/>
                    <a:lstStyle/>
                    <a:p>
                      <a:pPr marL="0" marR="0">
                        <a:spcBef>
                          <a:spcPts val="0"/>
                        </a:spcBef>
                        <a:spcAft>
                          <a:spcPts val="0"/>
                        </a:spcAft>
                      </a:pPr>
                      <a:r>
                        <a:rPr lang="en-US" sz="16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Issue of solicitation</a:t>
                      </a:r>
                    </a:p>
                  </a:txBody>
                  <a:tcPr marL="45585" marR="4558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6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March 17, 2023</a:t>
                      </a:r>
                      <a:endParaRPr lang="en-US" sz="160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5585" marR="4558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920728696"/>
                  </a:ext>
                </a:extLst>
              </a:tr>
              <a:tr h="359233">
                <a:tc>
                  <a:txBody>
                    <a:bodyPr/>
                    <a:lstStyle/>
                    <a:p>
                      <a:pPr marL="0" marR="0">
                        <a:spcBef>
                          <a:spcPts val="0"/>
                        </a:spcBef>
                        <a:spcAft>
                          <a:spcPts val="0"/>
                        </a:spcAft>
                      </a:pPr>
                      <a:r>
                        <a:rPr lang="en-US" sz="16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Pre-Proposal Conference</a:t>
                      </a:r>
                      <a:endParaRPr lang="en-US" sz="160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5585" marR="4558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defTabSz="914377" rtl="0" eaLnBrk="1" latinLnBrk="0" hangingPunct="1">
                        <a:spcBef>
                          <a:spcPts val="0"/>
                        </a:spcBef>
                        <a:spcAft>
                          <a:spcPts val="0"/>
                        </a:spcAft>
                      </a:pPr>
                      <a:r>
                        <a:rPr lang="en-US" sz="1600" kern="12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March 27, 2023 at 2:00 PM Eastern Time</a:t>
                      </a:r>
                    </a:p>
                  </a:txBody>
                  <a:tcPr marL="45585" marR="4558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946373129"/>
                  </a:ext>
                </a:extLst>
              </a:tr>
              <a:tr h="359233">
                <a:tc>
                  <a:txBody>
                    <a:bodyPr/>
                    <a:lstStyle/>
                    <a:p>
                      <a:pPr marL="0" marR="0">
                        <a:spcBef>
                          <a:spcPts val="0"/>
                        </a:spcBef>
                        <a:spcAft>
                          <a:spcPts val="0"/>
                        </a:spcAft>
                      </a:pPr>
                      <a:r>
                        <a:rPr lang="en-US" sz="160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Deadline to Submit Pre-Proposal Network Opportunities Form</a:t>
                      </a:r>
                    </a:p>
                  </a:txBody>
                  <a:tcPr marL="45585" marR="4558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defTabSz="914377" rtl="0" eaLnBrk="1" latinLnBrk="0" hangingPunct="1">
                        <a:spcBef>
                          <a:spcPts val="0"/>
                        </a:spcBef>
                        <a:spcAft>
                          <a:spcPts val="0"/>
                        </a:spcAft>
                      </a:pPr>
                      <a:r>
                        <a:rPr lang="en-US" sz="1600" kern="12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March 28, 2023 by 3:00 PM Eastern Time</a:t>
                      </a:r>
                    </a:p>
                  </a:txBody>
                  <a:tcPr marL="45585" marR="4558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271874359"/>
                  </a:ext>
                </a:extLst>
              </a:tr>
              <a:tr h="371770">
                <a:tc>
                  <a:txBody>
                    <a:bodyPr/>
                    <a:lstStyle/>
                    <a:p>
                      <a:pPr marL="0" marR="0">
                        <a:spcBef>
                          <a:spcPts val="0"/>
                        </a:spcBef>
                        <a:spcAft>
                          <a:spcPts val="0"/>
                        </a:spcAft>
                      </a:pPr>
                      <a:r>
                        <a:rPr lang="en-US" sz="16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Deadline to Submit Written Questions</a:t>
                      </a:r>
                      <a:endParaRPr lang="en-US" sz="160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5585" marR="4558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6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March 30, 2023 by 3:00 PM Eastern Time</a:t>
                      </a:r>
                      <a:endParaRPr lang="en-US" sz="160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5585" marR="4558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959610488"/>
                  </a:ext>
                </a:extLst>
              </a:tr>
              <a:tr h="371770">
                <a:tc>
                  <a:txBody>
                    <a:bodyPr/>
                    <a:lstStyle/>
                    <a:p>
                      <a:pPr marL="0" marR="0">
                        <a:spcBef>
                          <a:spcPts val="0"/>
                        </a:spcBef>
                        <a:spcAft>
                          <a:spcPts val="0"/>
                        </a:spcAft>
                      </a:pPr>
                      <a:r>
                        <a:rPr lang="en-US" sz="16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Deadline to Submit Intent to Respond Form (</a:t>
                      </a:r>
                      <a:r>
                        <a:rPr lang="en-US" sz="1600" b="1" u="sng"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required</a:t>
                      </a:r>
                      <a:r>
                        <a:rPr lang="en-US" sz="16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a:t>
                      </a:r>
                      <a:endParaRPr lang="en-US" sz="160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5585" marR="4558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6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March 30, 2023 by 3:00 PM Eastern Time</a:t>
                      </a:r>
                      <a:endParaRPr lang="en-US" sz="160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5585" marR="4558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337262609"/>
                  </a:ext>
                </a:extLst>
              </a:tr>
              <a:tr h="343210">
                <a:tc>
                  <a:txBody>
                    <a:bodyPr/>
                    <a:lstStyle/>
                    <a:p>
                      <a:pPr marL="0" marR="0">
                        <a:spcBef>
                          <a:spcPts val="0"/>
                        </a:spcBef>
                        <a:spcAft>
                          <a:spcPts val="0"/>
                        </a:spcAft>
                      </a:pPr>
                      <a:r>
                        <a:rPr lang="en-US" sz="16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Response to Written Questions/Amendments   </a:t>
                      </a:r>
                      <a:endParaRPr lang="en-US" sz="160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5585" marR="4558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6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April 14, 2023</a:t>
                      </a:r>
                      <a:endParaRPr lang="en-US" sz="160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5585" marR="4558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679780857"/>
                  </a:ext>
                </a:extLst>
              </a:tr>
              <a:tr h="609600">
                <a:tc>
                  <a:txBody>
                    <a:bodyPr/>
                    <a:lstStyle/>
                    <a:p>
                      <a:pPr marL="0" marR="0">
                        <a:spcBef>
                          <a:spcPts val="0"/>
                        </a:spcBef>
                        <a:spcAft>
                          <a:spcPts val="0"/>
                        </a:spcAft>
                      </a:pPr>
                      <a:r>
                        <a:rPr lang="en-US" sz="16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Submission Process Part one:</a:t>
                      </a:r>
                      <a:endParaRPr lang="en-US" sz="160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p>
                      <a:pPr marL="0" marR="0">
                        <a:spcBef>
                          <a:spcPts val="0"/>
                        </a:spcBef>
                        <a:spcAft>
                          <a:spcPts val="0"/>
                        </a:spcAft>
                      </a:pPr>
                      <a:r>
                        <a:rPr lang="en-US" sz="16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Submission Form and Required Attachments</a:t>
                      </a:r>
                      <a:endParaRPr lang="en-US" sz="160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5585" marR="4558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6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May 11, 2023 by 3:00 PM Eastern Time</a:t>
                      </a:r>
                      <a:endParaRPr lang="en-US" sz="160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5585" marR="4558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620086168"/>
                  </a:ext>
                </a:extLst>
              </a:tr>
              <a:tr h="609600">
                <a:tc>
                  <a:txBody>
                    <a:bodyPr/>
                    <a:lstStyle/>
                    <a:p>
                      <a:pPr marL="0" marR="0">
                        <a:spcBef>
                          <a:spcPts val="0"/>
                        </a:spcBef>
                        <a:spcAft>
                          <a:spcPts val="0"/>
                        </a:spcAft>
                      </a:pPr>
                      <a:r>
                        <a:rPr lang="en-US" sz="16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Submission Process Part two:</a:t>
                      </a:r>
                      <a:endParaRPr lang="en-US" sz="160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p>
                      <a:pPr marL="0" marR="0">
                        <a:spcBef>
                          <a:spcPts val="0"/>
                        </a:spcBef>
                        <a:spcAft>
                          <a:spcPts val="0"/>
                        </a:spcAft>
                      </a:pPr>
                      <a:r>
                        <a:rPr lang="en-US" sz="16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Submission of Proposals on Flash Drive(s)</a:t>
                      </a:r>
                      <a:endParaRPr lang="en-US" sz="160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5585" marR="4558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6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May 16, 2023 by 4:30 PM Eastern Time</a:t>
                      </a:r>
                      <a:endParaRPr lang="en-US" sz="160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5585" marR="4558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106668301"/>
                  </a:ext>
                </a:extLst>
              </a:tr>
              <a:tr h="359233">
                <a:tc>
                  <a:txBody>
                    <a:bodyPr/>
                    <a:lstStyle/>
                    <a:p>
                      <a:pPr marL="0" marR="0">
                        <a:spcBef>
                          <a:spcPts val="0"/>
                        </a:spcBef>
                        <a:spcAft>
                          <a:spcPts val="0"/>
                        </a:spcAft>
                      </a:pPr>
                      <a:r>
                        <a:rPr lang="en-US" sz="16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Submission of Reference Check Forms to State</a:t>
                      </a:r>
                    </a:p>
                  </a:txBody>
                  <a:tcPr marL="45585" marR="4558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6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May 16, 2023  by 3:00 PM Eastern Time</a:t>
                      </a:r>
                    </a:p>
                  </a:txBody>
                  <a:tcPr marL="45585" marR="4558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03367115"/>
                  </a:ext>
                </a:extLst>
              </a:tr>
              <a:tr h="359233">
                <a:tc>
                  <a:txBody>
                    <a:bodyPr/>
                    <a:lstStyle/>
                    <a:p>
                      <a:pPr marL="0" marR="0">
                        <a:spcBef>
                          <a:spcPts val="0"/>
                        </a:spcBef>
                        <a:spcAft>
                          <a:spcPts val="0"/>
                        </a:spcAft>
                      </a:pPr>
                      <a:r>
                        <a:rPr lang="en-US" sz="16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RFP Award Recommendation</a:t>
                      </a:r>
                    </a:p>
                  </a:txBody>
                  <a:tcPr marL="45585" marR="4558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6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July 2023</a:t>
                      </a:r>
                    </a:p>
                  </a:txBody>
                  <a:tcPr marL="45585" marR="4558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434445901"/>
                  </a:ext>
                </a:extLst>
              </a:tr>
            </a:tbl>
          </a:graphicData>
        </a:graphic>
      </p:graphicFrame>
    </p:spTree>
    <p:extLst>
      <p:ext uri="{BB962C8B-B14F-4D97-AF65-F5344CB8AC3E}">
        <p14:creationId xmlns:p14="http://schemas.microsoft.com/office/powerpoint/2010/main" val="428114217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latin typeface="Times New Roman" panose="02020603050405020304" pitchFamily="18" charset="0"/>
                <a:cs typeface="Times New Roman" panose="02020603050405020304" pitchFamily="18" charset="0"/>
              </a:rPr>
              <a:t>Executive Summary </a:t>
            </a:r>
            <a:r>
              <a:rPr lang="en-US" sz="2800" dirty="0">
                <a:latin typeface="Times New Roman" panose="02020603050405020304" pitchFamily="18" charset="0"/>
                <a:cs typeface="Times New Roman" panose="02020603050405020304" pitchFamily="18" charset="0"/>
              </a:rPr>
              <a:t>(</a:t>
            </a:r>
            <a:r>
              <a:rPr lang="en-US" sz="2800" i="1" dirty="0">
                <a:latin typeface="Times New Roman" panose="02020603050405020304" pitchFamily="18" charset="0"/>
                <a:cs typeface="Times New Roman" panose="02020603050405020304" pitchFamily="18" charset="0"/>
              </a:rPr>
              <a:t>Part One Submission</a:t>
            </a:r>
            <a:r>
              <a:rPr lang="en-US" sz="2800" dirty="0">
                <a:latin typeface="Times New Roman" panose="02020603050405020304" pitchFamily="18" charset="0"/>
                <a:cs typeface="Times New Roman" panose="02020603050405020304" pitchFamily="18" charset="0"/>
              </a:rPr>
              <a:t>)</a:t>
            </a:r>
          </a:p>
        </p:txBody>
      </p:sp>
      <p:sp>
        <p:nvSpPr>
          <p:cNvPr id="6" name="Content Placeholder 5"/>
          <p:cNvSpPr>
            <a:spLocks noGrp="1"/>
          </p:cNvSpPr>
          <p:nvPr>
            <p:ph idx="1"/>
          </p:nvPr>
        </p:nvSpPr>
        <p:spPr>
          <a:xfrm>
            <a:off x="1371600" y="1848255"/>
            <a:ext cx="9601200" cy="4041608"/>
          </a:xfrm>
        </p:spPr>
        <p:txBody>
          <a:bodyPr>
            <a:normAutofit fontScale="85000" lnSpcReduction="20000"/>
          </a:bodyPr>
          <a:lstStyle/>
          <a:p>
            <a:pPr marL="0" indent="0">
              <a:buNone/>
            </a:pPr>
            <a:r>
              <a:rPr lang="en-US" sz="2800" dirty="0">
                <a:solidFill>
                  <a:schemeClr val="tx1"/>
                </a:solidFill>
                <a:latin typeface="Times New Roman" panose="02020603050405020304" pitchFamily="18" charset="0"/>
                <a:cs typeface="Times New Roman" panose="02020603050405020304" pitchFamily="18" charset="0"/>
              </a:rPr>
              <a:t>The Executive Summary must be completed and submitted via Part One of the submission process.  At a minimum, your Executive Summary must address the following (also outlined in Section 2.2 of the RFP):</a:t>
            </a:r>
          </a:p>
          <a:p>
            <a:pPr>
              <a:tabLst>
                <a:tab pos="3482975" algn="l"/>
              </a:tabLst>
            </a:pPr>
            <a:r>
              <a:rPr lang="en-US" sz="2800" dirty="0">
                <a:solidFill>
                  <a:schemeClr val="tx1"/>
                </a:solidFill>
                <a:latin typeface="Times New Roman" panose="02020603050405020304" pitchFamily="18" charset="0"/>
                <a:cs typeface="Times New Roman" panose="02020603050405020304" pitchFamily="18" charset="0"/>
              </a:rPr>
              <a:t>Summarize your ability and desire to supply the required services</a:t>
            </a:r>
          </a:p>
          <a:p>
            <a:pPr>
              <a:tabLst>
                <a:tab pos="3482975" algn="l"/>
              </a:tabLst>
            </a:pPr>
            <a:r>
              <a:rPr lang="en-US" sz="2800" dirty="0">
                <a:solidFill>
                  <a:schemeClr val="tx1"/>
                </a:solidFill>
                <a:latin typeface="Times New Roman" panose="02020603050405020304" pitchFamily="18" charset="0"/>
                <a:cs typeface="Times New Roman" panose="02020603050405020304" pitchFamily="18" charset="0"/>
              </a:rPr>
              <a:t>Make sure the Executive Summary is signed by an authorized representative </a:t>
            </a:r>
          </a:p>
          <a:p>
            <a:pPr lvl="1">
              <a:tabLst>
                <a:tab pos="3482975" algn="l"/>
              </a:tabLst>
            </a:pPr>
            <a:r>
              <a:rPr lang="en-US" sz="2800" i="0" dirty="0">
                <a:solidFill>
                  <a:schemeClr val="tx1"/>
                </a:solidFill>
                <a:latin typeface="Times New Roman" panose="02020603050405020304" pitchFamily="18" charset="0"/>
                <a:cs typeface="Times New Roman" panose="02020603050405020304" pitchFamily="18" charset="0"/>
              </a:rPr>
              <a:t>Include your primary contact </a:t>
            </a:r>
          </a:p>
          <a:p>
            <a:pPr>
              <a:tabLst>
                <a:tab pos="3482975" algn="l"/>
              </a:tabLst>
            </a:pPr>
            <a:r>
              <a:rPr lang="en-US" sz="2800" dirty="0">
                <a:solidFill>
                  <a:schemeClr val="tx1"/>
                </a:solidFill>
                <a:latin typeface="Times New Roman" panose="02020603050405020304" pitchFamily="18" charset="0"/>
                <a:cs typeface="Times New Roman" panose="02020603050405020304" pitchFamily="18" charset="0"/>
              </a:rPr>
              <a:t>State your understanding of the respondent notification</a:t>
            </a:r>
          </a:p>
          <a:p>
            <a:pPr>
              <a:tabLst>
                <a:tab pos="3482975" algn="l"/>
              </a:tabLst>
            </a:pPr>
            <a:r>
              <a:rPr lang="en-US" sz="2800" dirty="0">
                <a:solidFill>
                  <a:schemeClr val="tx1"/>
                </a:solidFill>
                <a:latin typeface="Times New Roman" panose="02020603050405020304" pitchFamily="18" charset="0"/>
                <a:cs typeface="Times New Roman" panose="02020603050405020304" pitchFamily="18" charset="0"/>
              </a:rPr>
              <a:t>Indicate status regarding Secretary of State registration</a:t>
            </a:r>
          </a:p>
          <a:p>
            <a:pPr>
              <a:tabLst>
                <a:tab pos="3482975" algn="l"/>
              </a:tabLst>
            </a:pPr>
            <a:r>
              <a:rPr lang="en-US" sz="2800" i="0" dirty="0">
                <a:solidFill>
                  <a:schemeClr val="tx1"/>
                </a:solidFill>
                <a:latin typeface="Times New Roman" panose="02020603050405020304" pitchFamily="18" charset="0"/>
                <a:cs typeface="Times New Roman" panose="02020603050405020304" pitchFamily="18" charset="0"/>
              </a:rPr>
              <a:t>You may include additional “cover letter” information within the Executive Summary if desired.</a:t>
            </a:r>
          </a:p>
          <a:p>
            <a:endParaRPr lang="en-US" sz="2800" dirty="0">
              <a:solidFill>
                <a:schemeClr val="tx1"/>
              </a:solidFill>
              <a:latin typeface="Garamond" panose="02020404030301010803" pitchFamily="18" charset="0"/>
            </a:endParaRPr>
          </a:p>
        </p:txBody>
      </p:sp>
    </p:spTree>
    <p:extLst>
      <p:ext uri="{BB962C8B-B14F-4D97-AF65-F5344CB8AC3E}">
        <p14:creationId xmlns:p14="http://schemas.microsoft.com/office/powerpoint/2010/main" val="338636240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latin typeface="Times New Roman" panose="02020603050405020304" pitchFamily="18" charset="0"/>
                <a:cs typeface="Times New Roman" panose="02020603050405020304" pitchFamily="18" charset="0"/>
              </a:rPr>
              <a:t>Attestation Form </a:t>
            </a:r>
            <a:r>
              <a:rPr lang="en-US" sz="2800" dirty="0">
                <a:latin typeface="Times New Roman" panose="02020603050405020304" pitchFamily="18" charset="0"/>
                <a:cs typeface="Times New Roman" panose="02020603050405020304" pitchFamily="18" charset="0"/>
              </a:rPr>
              <a:t>(</a:t>
            </a:r>
            <a:r>
              <a:rPr lang="en-US" sz="2800" i="1" dirty="0">
                <a:latin typeface="Times New Roman" panose="02020603050405020304" pitchFamily="18" charset="0"/>
                <a:cs typeface="Times New Roman" panose="02020603050405020304" pitchFamily="18" charset="0"/>
              </a:rPr>
              <a:t>Part One Submission</a:t>
            </a:r>
            <a:r>
              <a:rPr lang="en-US" sz="2800" dirty="0">
                <a:latin typeface="Times New Roman" panose="02020603050405020304" pitchFamily="18" charset="0"/>
                <a:cs typeface="Times New Roman" panose="02020603050405020304" pitchFamily="18" charset="0"/>
              </a:rPr>
              <a:t>)</a:t>
            </a:r>
          </a:p>
        </p:txBody>
      </p:sp>
      <p:sp>
        <p:nvSpPr>
          <p:cNvPr id="6" name="Content Placeholder 5"/>
          <p:cNvSpPr>
            <a:spLocks noGrp="1"/>
          </p:cNvSpPr>
          <p:nvPr>
            <p:ph idx="1"/>
          </p:nvPr>
        </p:nvSpPr>
        <p:spPr>
          <a:xfrm>
            <a:off x="1371600" y="2029521"/>
            <a:ext cx="9601200" cy="3860341"/>
          </a:xfrm>
        </p:spPr>
        <p:txBody>
          <a:bodyPr>
            <a:normAutofit/>
          </a:bodyPr>
          <a:lstStyle/>
          <a:p>
            <a:pPr>
              <a:lnSpc>
                <a:spcPct val="74000"/>
              </a:lnSpc>
              <a:tabLst>
                <a:tab pos="3482975" algn="l"/>
              </a:tabLst>
            </a:pPr>
            <a:r>
              <a:rPr lang="en-US" sz="2400" dirty="0">
                <a:solidFill>
                  <a:schemeClr val="tx1"/>
                </a:solidFill>
                <a:latin typeface="Times New Roman" panose="02020603050405020304" pitchFamily="18" charset="0"/>
                <a:cs typeface="Times New Roman" panose="02020603050405020304" pitchFamily="18" charset="0"/>
              </a:rPr>
              <a:t>The Attestation Form (Attachment J) must be completed and returned via the Part One submission process.</a:t>
            </a:r>
          </a:p>
          <a:p>
            <a:pPr lvl="1">
              <a:lnSpc>
                <a:spcPct val="74000"/>
              </a:lnSpc>
              <a:tabLst>
                <a:tab pos="3482975" algn="l"/>
              </a:tabLst>
            </a:pPr>
            <a:r>
              <a:rPr lang="en-US" sz="2400" dirty="0">
                <a:solidFill>
                  <a:schemeClr val="tx1"/>
                </a:solidFill>
                <a:latin typeface="Times New Roman" panose="02020603050405020304" pitchFamily="18" charset="0"/>
                <a:cs typeface="Times New Roman" panose="02020603050405020304" pitchFamily="18" charset="0"/>
              </a:rPr>
              <a:t>Mandatory Submission and Requirements</a:t>
            </a:r>
          </a:p>
          <a:p>
            <a:pPr lvl="1">
              <a:lnSpc>
                <a:spcPct val="74000"/>
              </a:lnSpc>
              <a:tabLst>
                <a:tab pos="3482975" algn="l"/>
              </a:tabLst>
            </a:pPr>
            <a:r>
              <a:rPr lang="en-US" sz="2400" dirty="0">
                <a:solidFill>
                  <a:schemeClr val="tx1"/>
                </a:solidFill>
                <a:latin typeface="Times New Roman" panose="02020603050405020304" pitchFamily="18" charset="0"/>
                <a:cs typeface="Times New Roman" panose="02020603050405020304" pitchFamily="18" charset="0"/>
              </a:rPr>
              <a:t>Confirm Mutual Understanding and Submission</a:t>
            </a:r>
          </a:p>
          <a:p>
            <a:pPr lvl="1">
              <a:lnSpc>
                <a:spcPct val="74000"/>
              </a:lnSpc>
              <a:tabLst>
                <a:tab pos="3482975" algn="l"/>
              </a:tabLst>
            </a:pPr>
            <a:r>
              <a:rPr lang="en-US" sz="2400" dirty="0">
                <a:solidFill>
                  <a:schemeClr val="tx1"/>
                </a:solidFill>
                <a:latin typeface="Times New Roman" panose="02020603050405020304" pitchFamily="18" charset="0"/>
                <a:cs typeface="Times New Roman" panose="02020603050405020304" pitchFamily="18" charset="0"/>
              </a:rPr>
              <a:t>Claim Clarification (Buy Indiana), if applicable </a:t>
            </a:r>
          </a:p>
          <a:p>
            <a:pPr lvl="1">
              <a:lnSpc>
                <a:spcPct val="74000"/>
              </a:lnSpc>
              <a:tabLst>
                <a:tab pos="3482975" algn="l"/>
              </a:tabLst>
            </a:pPr>
            <a:r>
              <a:rPr lang="en-US" sz="2400" dirty="0">
                <a:solidFill>
                  <a:schemeClr val="tx1"/>
                </a:solidFill>
                <a:latin typeface="Times New Roman" panose="02020603050405020304" pitchFamily="18" charset="0"/>
                <a:cs typeface="Times New Roman" panose="02020603050405020304" pitchFamily="18" charset="0"/>
              </a:rPr>
              <a:t>Confidential / Redacted File Information</a:t>
            </a:r>
          </a:p>
          <a:p>
            <a:pPr lvl="1">
              <a:lnSpc>
                <a:spcPct val="74000"/>
              </a:lnSpc>
              <a:tabLst>
                <a:tab pos="3482975" algn="l"/>
              </a:tabLst>
            </a:pPr>
            <a:r>
              <a:rPr lang="en-US" sz="2400" dirty="0">
                <a:solidFill>
                  <a:schemeClr val="tx1"/>
                </a:solidFill>
                <a:latin typeface="Times New Roman" panose="02020603050405020304" pitchFamily="18" charset="0"/>
                <a:cs typeface="Times New Roman" panose="02020603050405020304" pitchFamily="18" charset="0"/>
              </a:rPr>
              <a:t>Respondent additional attachments</a:t>
            </a:r>
          </a:p>
          <a:p>
            <a:pPr lvl="1">
              <a:lnSpc>
                <a:spcPct val="74000"/>
              </a:lnSpc>
              <a:tabLst>
                <a:tab pos="3482975" algn="l"/>
              </a:tabLst>
            </a:pPr>
            <a:r>
              <a:rPr lang="en-US" sz="2400" dirty="0">
                <a:solidFill>
                  <a:schemeClr val="tx1"/>
                </a:solidFill>
                <a:latin typeface="Times New Roman" panose="02020603050405020304" pitchFamily="18" charset="0"/>
                <a:cs typeface="Times New Roman" panose="02020603050405020304" pitchFamily="18" charset="0"/>
              </a:rPr>
              <a:t>Subcontractors per RFP 2.3.10</a:t>
            </a:r>
          </a:p>
        </p:txBody>
      </p:sp>
    </p:spTree>
    <p:extLst>
      <p:ext uri="{BB962C8B-B14F-4D97-AF65-F5344CB8AC3E}">
        <p14:creationId xmlns:p14="http://schemas.microsoft.com/office/powerpoint/2010/main" val="2904595290"/>
      </p:ext>
    </p:extLst>
  </p:cSld>
  <p:clrMapOvr>
    <a:masterClrMapping/>
  </p:clrMapOvr>
</p:sld>
</file>

<file path=ppt/theme/theme1.xml><?xml version="1.0" encoding="utf-8"?>
<a:theme xmlns:a="http://schemas.openxmlformats.org/drawingml/2006/main" name="Crop">
  <a:themeElements>
    <a:clrScheme name="Crop">
      <a:dk1>
        <a:sysClr val="windowText" lastClr="000000"/>
      </a:dk1>
      <a:lt1>
        <a:sysClr val="window" lastClr="FFFFFF"/>
      </a:lt1>
      <a:dk2>
        <a:srgbClr val="191B0E"/>
      </a:dk2>
      <a:lt2>
        <a:srgbClr val="EFEDE3"/>
      </a:lt2>
      <a:accent1>
        <a:srgbClr val="8C8D86"/>
      </a:accent1>
      <a:accent2>
        <a:srgbClr val="E6C069"/>
      </a:accent2>
      <a:accent3>
        <a:srgbClr val="897B61"/>
      </a:accent3>
      <a:accent4>
        <a:srgbClr val="8DAB8E"/>
      </a:accent4>
      <a:accent5>
        <a:srgbClr val="77A2BB"/>
      </a:accent5>
      <a:accent6>
        <a:srgbClr val="E28394"/>
      </a:accent6>
      <a:hlink>
        <a:srgbClr val="77A2BB"/>
      </a:hlink>
      <a:folHlink>
        <a:srgbClr val="957A99"/>
      </a:folHlink>
    </a:clrScheme>
    <a:fontScheme name="Crop">
      <a:majorFont>
        <a:latin typeface="Franklin Gothic Book" panose="020B0503020102020204"/>
        <a:ea typeface=""/>
        <a:cs typeface=""/>
        <a:font script="Jpan" typeface="メイリオ"/>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Franklin Gothic Book" panose="020B0503020102020204"/>
        <a:ea typeface=""/>
        <a:cs typeface=""/>
        <a:font script="Jpan" typeface="メイリオ"/>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Crop">
      <a:fillStyleLst>
        <a:solidFill>
          <a:schemeClr val="phClr"/>
        </a:solidFill>
        <a:gradFill rotWithShape="1">
          <a:gsLst>
            <a:gs pos="0">
              <a:schemeClr val="phClr">
                <a:tint val="67000"/>
                <a:satMod val="105000"/>
                <a:lumMod val="110000"/>
              </a:schemeClr>
            </a:gs>
            <a:gs pos="50000">
              <a:schemeClr val="phClr">
                <a:tint val="73000"/>
                <a:satMod val="103000"/>
                <a:lumMod val="105000"/>
              </a:schemeClr>
            </a:gs>
            <a:gs pos="100000">
              <a:schemeClr val="phClr">
                <a:tint val="81000"/>
                <a:satMod val="109000"/>
                <a:lumMod val="105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6350" cap="flat" cmpd="sng" algn="in">
          <a:solidFill>
            <a:schemeClr val="phClr"/>
          </a:solidFill>
          <a:prstDash val="solid"/>
        </a:ln>
        <a:ln w="34925" cap="flat" cmpd="sng" algn="in">
          <a:solidFill>
            <a:schemeClr val="phClr"/>
          </a:solidFill>
          <a:prstDash val="solid"/>
        </a:ln>
        <a:ln w="19050" cap="flat" cmpd="sng" algn="in">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35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rop" id="{EC9488ED-E761-4D60-9AC4-764D1FE2C171}" vid="{CE19780C-D67D-4C13-9DE9-A52BC3BA51B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TM10001105[[fn=Crop]]</Template>
  <TotalTime>0</TotalTime>
  <Words>3965</Words>
  <Application>Microsoft Office PowerPoint</Application>
  <PresentationFormat>Widescreen</PresentationFormat>
  <Paragraphs>402</Paragraphs>
  <Slides>44</Slides>
  <Notes>26</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44</vt:i4>
      </vt:variant>
    </vt:vector>
  </HeadingPairs>
  <TitlesOfParts>
    <vt:vector size="52" baseType="lpstr">
      <vt:lpstr>Arial</vt:lpstr>
      <vt:lpstr>Calibri</vt:lpstr>
      <vt:lpstr>Courier</vt:lpstr>
      <vt:lpstr>Franklin Gothic Book</vt:lpstr>
      <vt:lpstr>Garamond</vt:lpstr>
      <vt:lpstr>Times New Roman</vt:lpstr>
      <vt:lpstr>Wingdings</vt:lpstr>
      <vt:lpstr>Crop</vt:lpstr>
      <vt:lpstr>Request for Proposal (23-75072) Indiana Pathways for aging member support services  Indiana Department of Administration On Behalf Of  Family and Social services administration  Pre-Proposal Conference  March 27, 2023  Teresa deaton-reese IDOA/Procurement Division</vt:lpstr>
      <vt:lpstr>Agenda</vt:lpstr>
      <vt:lpstr>General Information</vt:lpstr>
      <vt:lpstr>Purpose of the RFP</vt:lpstr>
      <vt:lpstr>Scope of Work (Attachment K)</vt:lpstr>
      <vt:lpstr>Term of Contract</vt:lpstr>
      <vt:lpstr>Key Dates</vt:lpstr>
      <vt:lpstr>Executive Summary (Part One Submission)</vt:lpstr>
      <vt:lpstr>Attestation Form (Part One Submission)</vt:lpstr>
      <vt:lpstr>Confidential Information</vt:lpstr>
      <vt:lpstr>Business Proposal (Attachment E)</vt:lpstr>
      <vt:lpstr>Technical Proposal (Attachments F and L)</vt:lpstr>
      <vt:lpstr>Cost Proposal (Attachment D)</vt:lpstr>
      <vt:lpstr>Cost Proposal (Attachment D)</vt:lpstr>
      <vt:lpstr>Cost Proposal (Attachment D)</vt:lpstr>
      <vt:lpstr>Cost Proposal (Attachment D)</vt:lpstr>
      <vt:lpstr>Cost Proposal (Attachment D)</vt:lpstr>
      <vt:lpstr>Cost Proposal (Attachment D)</vt:lpstr>
      <vt:lpstr>Cost Proposal (Attachment D)</vt:lpstr>
      <vt:lpstr>Cost Proposal (Attachment D)</vt:lpstr>
      <vt:lpstr>Evaluation Criteria</vt:lpstr>
      <vt:lpstr>Minority and Women’s Business Enterprises </vt:lpstr>
      <vt:lpstr>Minority and Women’s Business Enterprises</vt:lpstr>
      <vt:lpstr>PowerPoint Presentation</vt:lpstr>
      <vt:lpstr>Minority and Women’s Business Enterprises</vt:lpstr>
      <vt:lpstr>Minority and Women’s Business Enterprises</vt:lpstr>
      <vt:lpstr>Minority and Women’s Business Enterprises</vt:lpstr>
      <vt:lpstr>Minority and Women’s Business Enterprises</vt:lpstr>
      <vt:lpstr>Indiana Veteran Owned Small Business</vt:lpstr>
      <vt:lpstr>PowerPoint Presentation</vt:lpstr>
      <vt:lpstr>Indiana Veteran Owned Small Business</vt:lpstr>
      <vt:lpstr>Indiana Veteran Owned Small Business</vt:lpstr>
      <vt:lpstr>Veteran’s Business Enterprises</vt:lpstr>
      <vt:lpstr>Indiana Veteran Owned Small Business</vt:lpstr>
      <vt:lpstr>IDOA Subcontractor Scoring</vt:lpstr>
      <vt:lpstr>Subcontractor Compliance</vt:lpstr>
      <vt:lpstr>Proposal Preparation</vt:lpstr>
      <vt:lpstr>Proposal Preparation   Indiana Economic Impact Form (Attachment C)</vt:lpstr>
      <vt:lpstr>Submission Requirements </vt:lpstr>
      <vt:lpstr>Submission Requirements Continued</vt:lpstr>
      <vt:lpstr>Optional Submission Forms/Documents </vt:lpstr>
      <vt:lpstr>Required Submission Forms/Documents </vt:lpstr>
      <vt:lpstr>Questions </vt:lpstr>
      <vt:lpstr>                           Thank You! Teresa deaton-reese tdeaton@idoa.in.gov   Division Of Supplier Diversity mwbecompliance@idoa.in.gov  www.in.gov/idoa/mwbe/payaudit.htm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2023-03-24T19:25:52Z</dcterms:created>
  <dcterms:modified xsi:type="dcterms:W3CDTF">2023-03-27T12:18:02Z</dcterms:modified>
</cp:coreProperties>
</file>